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4"/>
  </p:notesMasterIdLst>
  <p:sldIdLst>
    <p:sldId id="256" r:id="rId2"/>
    <p:sldId id="265" r:id="rId3"/>
    <p:sldId id="274" r:id="rId4"/>
    <p:sldId id="275" r:id="rId5"/>
    <p:sldId id="276" r:id="rId6"/>
    <p:sldId id="266" r:id="rId7"/>
    <p:sldId id="277" r:id="rId8"/>
    <p:sldId id="291" r:id="rId9"/>
    <p:sldId id="278" r:id="rId10"/>
    <p:sldId id="269" r:id="rId11"/>
    <p:sldId id="295" r:id="rId12"/>
    <p:sldId id="296" r:id="rId13"/>
    <p:sldId id="290" r:id="rId14"/>
    <p:sldId id="289" r:id="rId15"/>
    <p:sldId id="287" r:id="rId16"/>
    <p:sldId id="297" r:id="rId17"/>
    <p:sldId id="298" r:id="rId18"/>
    <p:sldId id="292" r:id="rId19"/>
    <p:sldId id="300" r:id="rId20"/>
    <p:sldId id="270" r:id="rId21"/>
    <p:sldId id="280" r:id="rId22"/>
    <p:sldId id="281"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9FE89D9F-5D12-4207-844F-0C882D72220D}" type="datetimeFigureOut">
              <a:rPr lang="en-US" smtClean="0"/>
              <a:t>2/6/2025</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A18BCCF4-7A7A-45B8-8B02-9D02F08BE03B}" type="slidenum">
              <a:rPr lang="en-US" smtClean="0"/>
              <a:t>‹#›</a:t>
            </a:fld>
            <a:endParaRPr lang="en-US"/>
          </a:p>
        </p:txBody>
      </p:sp>
    </p:spTree>
    <p:extLst>
      <p:ext uri="{BB962C8B-B14F-4D97-AF65-F5344CB8AC3E}">
        <p14:creationId xmlns:p14="http://schemas.microsoft.com/office/powerpoint/2010/main" val="2917627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8BCCF4-7A7A-45B8-8B02-9D02F08BE03B}" type="slidenum">
              <a:rPr lang="en-US" smtClean="0"/>
              <a:t>8</a:t>
            </a:fld>
            <a:endParaRPr lang="en-US"/>
          </a:p>
        </p:txBody>
      </p:sp>
    </p:spTree>
    <p:extLst>
      <p:ext uri="{BB962C8B-B14F-4D97-AF65-F5344CB8AC3E}">
        <p14:creationId xmlns:p14="http://schemas.microsoft.com/office/powerpoint/2010/main" val="29419668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2/6/2025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pic>
        <p:nvPicPr>
          <p:cNvPr id="8" name="Picture 2" descr="logo_word"/>
          <p:cNvPicPr>
            <a:picLocks noChangeAspect="1" noChangeArrowheads="1"/>
          </p:cNvPicPr>
          <p:nvPr userDrawn="1"/>
        </p:nvPicPr>
        <p:blipFill>
          <a:blip r:embed="rId2" cstate="print"/>
          <a:srcRect/>
          <a:stretch>
            <a:fillRect/>
          </a:stretch>
        </p:blipFill>
        <p:spPr bwMode="auto">
          <a:xfrm>
            <a:off x="6858000" y="6172200"/>
            <a:ext cx="1924050" cy="45720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1D8BD707-D9CF-40AE-B4C6-C98DA3205C09}" type="datetimeFigureOut">
              <a:rPr lang="en-US" smtClean="0"/>
              <a:pPr/>
              <a:t>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2/6/2025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2/6/2025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Ora</a:t>
            </a:r>
            <a:r>
              <a:rPr lang="ro-RO" dirty="0"/>
              <a:t>ș</a:t>
            </a:r>
            <a:r>
              <a:rPr lang="en-US" dirty="0" err="1"/>
              <a:t>ul</a:t>
            </a:r>
            <a:r>
              <a:rPr lang="en-US" dirty="0"/>
              <a:t> S</a:t>
            </a:r>
            <a:r>
              <a:rPr lang="ro-RO" dirty="0"/>
              <a:t>ă</a:t>
            </a:r>
            <a:r>
              <a:rPr lang="en-US" dirty="0" err="1"/>
              <a:t>rma</a:t>
            </a:r>
            <a:r>
              <a:rPr lang="ro-RO" dirty="0"/>
              <a:t>ș</a:t>
            </a:r>
            <a:r>
              <a:rPr lang="en-US" dirty="0"/>
              <a:t>u</a:t>
            </a:r>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vi-VN" sz="1900" b="1" dirty="0"/>
              <a:t>Industrie</a:t>
            </a:r>
            <a:endParaRPr lang="vi-VN" sz="1900" dirty="0"/>
          </a:p>
          <a:p>
            <a:r>
              <a:rPr lang="en-US" sz="1900" dirty="0"/>
              <a:t>Ora</a:t>
            </a:r>
            <a:r>
              <a:rPr lang="ro-RO" sz="1900" dirty="0"/>
              <a:t>ș</a:t>
            </a:r>
            <a:r>
              <a:rPr lang="en-US" sz="1900" dirty="0" err="1"/>
              <a:t>ul</a:t>
            </a:r>
            <a:r>
              <a:rPr lang="en-US" sz="1900" dirty="0"/>
              <a:t> S</a:t>
            </a:r>
            <a:r>
              <a:rPr lang="ro-RO" sz="1900" dirty="0"/>
              <a:t>ă</a:t>
            </a:r>
            <a:r>
              <a:rPr lang="en-US" sz="1900" dirty="0" err="1"/>
              <a:t>rma</a:t>
            </a:r>
            <a:r>
              <a:rPr lang="ro-RO" sz="1900" dirty="0"/>
              <a:t>ș</a:t>
            </a:r>
            <a:r>
              <a:rPr lang="en-US" sz="1900" dirty="0"/>
              <a:t>u are un </a:t>
            </a:r>
            <a:r>
              <a:rPr lang="en-US" sz="1900" dirty="0" err="1"/>
              <a:t>poten</a:t>
            </a:r>
            <a:r>
              <a:rPr lang="ro-RO" sz="1900" dirty="0"/>
              <a:t>ț</a:t>
            </a:r>
            <a:r>
              <a:rPr lang="en-US" sz="1900" dirty="0" err="1"/>
              <a:t>ial</a:t>
            </a:r>
            <a:r>
              <a:rPr lang="en-US" sz="1900" dirty="0"/>
              <a:t> </a:t>
            </a:r>
            <a:r>
              <a:rPr lang="en-US" sz="1900" dirty="0" err="1"/>
              <a:t>ridicat</a:t>
            </a:r>
            <a:r>
              <a:rPr lang="en-US" sz="1900" dirty="0"/>
              <a:t> de </a:t>
            </a:r>
            <a:r>
              <a:rPr lang="en-US" sz="1900" dirty="0" err="1"/>
              <a:t>dezvoltare</a:t>
            </a:r>
            <a:r>
              <a:rPr lang="en-US" sz="1900" dirty="0"/>
              <a:t> </a:t>
            </a:r>
            <a:r>
              <a:rPr lang="en-US" sz="1900" dirty="0" err="1"/>
              <a:t>fiind</a:t>
            </a:r>
            <a:r>
              <a:rPr lang="en-US" sz="1900" dirty="0"/>
              <a:t> </a:t>
            </a:r>
            <a:r>
              <a:rPr lang="en-US" sz="1900" dirty="0" err="1"/>
              <a:t>situat</a:t>
            </a:r>
            <a:r>
              <a:rPr lang="en-US" sz="1900" dirty="0"/>
              <a:t> </a:t>
            </a:r>
            <a:r>
              <a:rPr lang="vi-VN" sz="1900" dirty="0"/>
              <a:t>la limitele administrative a trei judeţe, Mureş, Cluj şi Bistriţa Năsăud, precum şi la distanţe aproximativ egale de principalele oraşe din zonă. De asemenea, resursele naturale cum ar fi gazul metan, producţia rezultată din sectorul agricol, în cantitate şi de o calitate de natură să favorizeze dezvoltarea unor anumite ramuri din industria alimentară, precum şi resursele de forţă de muncă, calificată şi necalificată, contribuie la crearea unui climat propice dezvoltării viitoare.</a:t>
            </a:r>
          </a:p>
          <a:p>
            <a:pPr>
              <a:buNone/>
            </a:pPr>
            <a:r>
              <a:rPr lang="vi-VN" sz="1900" b="1" dirty="0"/>
              <a:t>Ramurile industriale reprezentative în oraş sunt:</a:t>
            </a:r>
          </a:p>
          <a:p>
            <a:r>
              <a:rPr lang="vi-VN" sz="1900" dirty="0"/>
              <a:t>industria gazului metan (extracţie, transport, distribuţie) cu o pondere în sectorul industrial local de 23,5%;</a:t>
            </a:r>
          </a:p>
          <a:p>
            <a:r>
              <a:rPr lang="vi-VN" sz="1900" dirty="0"/>
              <a:t>industria de prelucrare a lemnului, cu o pondere de 48,5%;</a:t>
            </a:r>
          </a:p>
          <a:p>
            <a:r>
              <a:rPr lang="vi-VN" sz="1900" dirty="0"/>
              <a:t>industria fabricării materialelor de construcţii: 4%</a:t>
            </a:r>
          </a:p>
          <a:p>
            <a:endParaRPr lang="en-US" dirty="0"/>
          </a:p>
        </p:txBody>
      </p:sp>
      <p:sp>
        <p:nvSpPr>
          <p:cNvPr id="3" name="Title 2"/>
          <p:cNvSpPr>
            <a:spLocks noGrp="1"/>
          </p:cNvSpPr>
          <p:nvPr>
            <p:ph type="title"/>
          </p:nvPr>
        </p:nvSpPr>
        <p:spPr/>
        <p:txBody>
          <a:bodyPr>
            <a:normAutofit/>
          </a:bodyPr>
          <a:lstStyle/>
          <a:p>
            <a:r>
              <a:rPr lang="en-US" sz="3400" dirty="0" err="1"/>
              <a:t>Economia</a:t>
            </a:r>
            <a:endParaRPr lang="en-US" sz="3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DF471-B9A8-A5C7-B03F-FA189563866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F1AFA13-B68D-5B3F-46A1-A0A38C4A04D3}"/>
              </a:ext>
            </a:extLst>
          </p:cNvPr>
          <p:cNvSpPr>
            <a:spLocks noGrp="1"/>
          </p:cNvSpPr>
          <p:nvPr>
            <p:ph idx="1"/>
          </p:nvPr>
        </p:nvSpPr>
        <p:spPr>
          <a:xfrm>
            <a:off x="457200" y="1166018"/>
            <a:ext cx="8229600" cy="4525963"/>
          </a:xfrm>
        </p:spPr>
        <p:txBody>
          <a:bodyPr>
            <a:normAutofit fontScale="92500" lnSpcReduction="10000"/>
          </a:bodyPr>
          <a:lstStyle/>
          <a:p>
            <a:pPr algn="l"/>
            <a:r>
              <a:rPr lang="en-US" sz="1900" dirty="0"/>
              <a:t>La </a:t>
            </a:r>
            <a:r>
              <a:rPr lang="en-US" sz="1900" dirty="0" err="1"/>
              <a:t>nivelul</a:t>
            </a:r>
            <a:r>
              <a:rPr lang="en-US" sz="1900" dirty="0"/>
              <a:t> Ora</a:t>
            </a:r>
            <a:r>
              <a:rPr lang="ro-RO" sz="1900" dirty="0"/>
              <a:t>ș</a:t>
            </a:r>
            <a:r>
              <a:rPr lang="en-US" sz="1900" dirty="0" err="1"/>
              <a:t>ului</a:t>
            </a:r>
            <a:r>
              <a:rPr lang="en-US" sz="1900" dirty="0"/>
              <a:t> S</a:t>
            </a:r>
            <a:r>
              <a:rPr lang="ro-RO" sz="1900" dirty="0"/>
              <a:t>ă</a:t>
            </a:r>
            <a:r>
              <a:rPr lang="en-US" sz="1900" dirty="0" err="1"/>
              <a:t>rmau</a:t>
            </a:r>
            <a:r>
              <a:rPr lang="en-US" sz="1900" dirty="0"/>
              <a:t> (conf date Min </a:t>
            </a:r>
            <a:r>
              <a:rPr lang="en-US" sz="1900" dirty="0" err="1"/>
              <a:t>Finante</a:t>
            </a:r>
            <a:r>
              <a:rPr lang="en-US" sz="1900" dirty="0"/>
              <a:t>) </a:t>
            </a:r>
            <a:r>
              <a:rPr lang="en-US" sz="1900" dirty="0" err="1"/>
              <a:t>erau</a:t>
            </a:r>
            <a:r>
              <a:rPr lang="en-US" sz="1900" dirty="0"/>
              <a:t> </a:t>
            </a:r>
            <a:r>
              <a:rPr lang="ro-RO" sz="1900" dirty="0"/>
              <a:t>î</a:t>
            </a:r>
            <a:r>
              <a:rPr lang="en-US" sz="1900" dirty="0" err="1"/>
              <a:t>nregistra</a:t>
            </a:r>
            <a:r>
              <a:rPr lang="ro-RO" sz="1900" dirty="0"/>
              <a:t>ț</a:t>
            </a:r>
            <a:r>
              <a:rPr lang="en-US" sz="1900" dirty="0" err="1"/>
              <a:t>i</a:t>
            </a:r>
            <a:r>
              <a:rPr lang="en-US" sz="1900" dirty="0"/>
              <a:t> 434 </a:t>
            </a:r>
            <a:r>
              <a:rPr lang="en-US" sz="1900" dirty="0" err="1"/>
              <a:t>agne</a:t>
            </a:r>
            <a:r>
              <a:rPr lang="ro-RO" sz="1900" dirty="0"/>
              <a:t>ț</a:t>
            </a:r>
            <a:r>
              <a:rPr lang="en-US" sz="1900" dirty="0" err="1"/>
              <a:t>i</a:t>
            </a:r>
            <a:r>
              <a:rPr lang="en-US" sz="1900" dirty="0"/>
              <a:t> economici (</a:t>
            </a:r>
            <a:r>
              <a:rPr lang="en-US" sz="1800" b="0" i="0" u="none" strike="noStrike" baseline="0" dirty="0">
                <a:latin typeface="SegoeUI"/>
              </a:rPr>
              <a:t>0,72% din </a:t>
            </a:r>
            <a:r>
              <a:rPr lang="en-US" sz="1800" b="0" i="0" u="none" strike="noStrike" baseline="0" dirty="0" err="1">
                <a:latin typeface="SegoeUI"/>
              </a:rPr>
              <a:t>totalul</a:t>
            </a:r>
            <a:r>
              <a:rPr lang="en-US" sz="1800" b="0" i="0" u="none" strike="noStrike" baseline="0" dirty="0">
                <a:latin typeface="SegoeUI"/>
              </a:rPr>
              <a:t> </a:t>
            </a:r>
            <a:r>
              <a:rPr lang="en-US" sz="1800" b="0" i="0" u="none" strike="noStrike" baseline="0" dirty="0" err="1">
                <a:latin typeface="SegoeUI"/>
              </a:rPr>
              <a:t>agen</a:t>
            </a:r>
            <a:r>
              <a:rPr lang="ro-RO" sz="1800" b="0" i="0" u="none" strike="noStrike" baseline="0" dirty="0">
                <a:latin typeface="SegoeUI"/>
              </a:rPr>
              <a:t>ț</a:t>
            </a:r>
            <a:r>
              <a:rPr lang="en-US" sz="1800" b="0" i="0" u="none" strike="noStrike" baseline="0" dirty="0" err="1">
                <a:latin typeface="SegoeUI"/>
              </a:rPr>
              <a:t>ilor</a:t>
            </a:r>
            <a:r>
              <a:rPr lang="en-US" sz="1800" b="0" i="0" u="none" strike="noStrike" baseline="0" dirty="0">
                <a:latin typeface="SegoeUI"/>
              </a:rPr>
              <a:t> economici din </a:t>
            </a:r>
            <a:r>
              <a:rPr lang="en-US" sz="1800" b="0" i="0" u="none" strike="noStrike" baseline="0" dirty="0" err="1">
                <a:latin typeface="SegoeUI"/>
              </a:rPr>
              <a:t>județul</a:t>
            </a:r>
            <a:r>
              <a:rPr lang="en-US" sz="1800" b="0" i="0" u="none" strike="noStrike" baseline="0" dirty="0">
                <a:latin typeface="SegoeUI"/>
              </a:rPr>
              <a:t> Mureș</a:t>
            </a:r>
            <a:r>
              <a:rPr lang="en-US" sz="1900" b="0" i="0" u="none" strike="noStrike" baseline="0" dirty="0">
                <a:latin typeface="SegoeUI"/>
              </a:rPr>
              <a:t>), cu o </a:t>
            </a:r>
            <a:r>
              <a:rPr lang="en-US" sz="1900" b="0" i="0" u="none" strike="noStrike" baseline="0" dirty="0" err="1">
                <a:latin typeface="SegoeUI"/>
              </a:rPr>
              <a:t>cifra</a:t>
            </a:r>
            <a:r>
              <a:rPr lang="en-US" sz="1900" b="0" i="0" u="none" strike="noStrike" baseline="0" dirty="0">
                <a:latin typeface="SegoeUI"/>
              </a:rPr>
              <a:t> de </a:t>
            </a:r>
            <a:r>
              <a:rPr lang="en-US" sz="1900" b="0" i="0" u="none" strike="noStrike" baseline="0" dirty="0" err="1">
                <a:latin typeface="SegoeUI"/>
              </a:rPr>
              <a:t>afaceri</a:t>
            </a:r>
            <a:r>
              <a:rPr lang="en-US" sz="1900" b="0" i="0" u="none" strike="noStrike" baseline="0" dirty="0">
                <a:latin typeface="SegoeUI"/>
              </a:rPr>
              <a:t> de </a:t>
            </a:r>
            <a:r>
              <a:rPr lang="en-US" sz="1800" b="0" i="0" u="none" strike="noStrike" baseline="0" dirty="0">
                <a:latin typeface="SegoeUI"/>
              </a:rPr>
              <a:t>194,5 </a:t>
            </a:r>
            <a:r>
              <a:rPr lang="en-US" sz="1800" b="0" i="0" u="none" strike="noStrike" baseline="0" dirty="0" err="1">
                <a:latin typeface="SegoeUI"/>
              </a:rPr>
              <a:t>milioane</a:t>
            </a:r>
            <a:r>
              <a:rPr lang="en-US" sz="1800" b="0" i="0" u="none" strike="noStrike" baseline="0" dirty="0">
                <a:latin typeface="SegoeUI"/>
              </a:rPr>
              <a:t> lei (0,36% din </a:t>
            </a:r>
            <a:r>
              <a:rPr lang="en-US" sz="1800" b="0" i="0" u="none" strike="noStrike" baseline="0" dirty="0" err="1">
                <a:latin typeface="SegoeUI"/>
              </a:rPr>
              <a:t>cifra</a:t>
            </a:r>
            <a:r>
              <a:rPr lang="en-US" sz="1800" b="0" i="0" u="none" strike="noStrike" baseline="0" dirty="0">
                <a:latin typeface="SegoeUI"/>
              </a:rPr>
              <a:t> de </a:t>
            </a:r>
            <a:r>
              <a:rPr lang="en-US" sz="1800" b="0" i="0" u="none" strike="noStrike" baseline="0" dirty="0" err="1">
                <a:latin typeface="SegoeUI"/>
              </a:rPr>
              <a:t>afaceri</a:t>
            </a:r>
            <a:r>
              <a:rPr lang="en-US" sz="1800" b="0" i="0" u="none" strike="noStrike" baseline="0" dirty="0">
                <a:latin typeface="SegoeUI"/>
              </a:rPr>
              <a:t> din </a:t>
            </a:r>
            <a:r>
              <a:rPr lang="en-US" sz="1800" b="0" i="0" u="none" strike="noStrike" baseline="0" dirty="0" err="1">
                <a:latin typeface="SegoeUI"/>
              </a:rPr>
              <a:t>județul</a:t>
            </a:r>
            <a:r>
              <a:rPr lang="en-US" sz="1800" b="0" i="0" u="none" strike="noStrike" baseline="0" dirty="0">
                <a:latin typeface="SegoeUI"/>
              </a:rPr>
              <a:t> Mureș), un nr total de 321 </a:t>
            </a:r>
            <a:r>
              <a:rPr lang="en-US" sz="1800" b="0" i="0" u="none" strike="noStrike" baseline="0" dirty="0" err="1">
                <a:latin typeface="SegoeUI"/>
              </a:rPr>
              <a:t>angajati</a:t>
            </a:r>
            <a:r>
              <a:rPr lang="en-US" sz="1800" b="0" i="0" u="none" strike="noStrike" baseline="0" dirty="0">
                <a:latin typeface="SegoeUI"/>
              </a:rPr>
              <a:t> (0,01% din </a:t>
            </a:r>
            <a:r>
              <a:rPr lang="en-US" sz="1800" b="0" i="0" u="none" strike="noStrike" baseline="0" dirty="0" err="1">
                <a:latin typeface="SegoeUI"/>
              </a:rPr>
              <a:t>totalul</a:t>
            </a:r>
            <a:r>
              <a:rPr lang="en-US" sz="1800" b="0" i="0" u="none" strike="noStrike" baseline="0" dirty="0">
                <a:latin typeface="SegoeUI"/>
              </a:rPr>
              <a:t> de </a:t>
            </a:r>
            <a:r>
              <a:rPr lang="en-US" sz="1800" b="0" i="0" u="none" strike="noStrike" baseline="0" dirty="0" err="1">
                <a:latin typeface="SegoeUI"/>
              </a:rPr>
              <a:t>angajați</a:t>
            </a:r>
            <a:r>
              <a:rPr lang="en-US" sz="1800" b="0" i="0" u="none" strike="noStrike" baseline="0" dirty="0">
                <a:latin typeface="SegoeUI"/>
              </a:rPr>
              <a:t> din </a:t>
            </a:r>
            <a:r>
              <a:rPr lang="en-US" sz="1800" b="0" i="0" u="none" strike="noStrike" baseline="0" dirty="0" err="1">
                <a:latin typeface="SegoeUI"/>
              </a:rPr>
              <a:t>județul</a:t>
            </a:r>
            <a:r>
              <a:rPr lang="en-US" sz="1800" b="0" i="0" u="none" strike="noStrike" baseline="0" dirty="0">
                <a:latin typeface="SegoeUI"/>
              </a:rPr>
              <a:t> Mureș) </a:t>
            </a:r>
            <a:r>
              <a:rPr lang="en-US" sz="1800" b="0" i="0" u="none" strike="noStrike" baseline="0" dirty="0" err="1">
                <a:latin typeface="SegoeUI"/>
              </a:rPr>
              <a:t>si</a:t>
            </a:r>
            <a:r>
              <a:rPr lang="en-US" sz="1800" b="0" i="0" u="none" strike="noStrike" baseline="0" dirty="0">
                <a:latin typeface="SegoeUI"/>
              </a:rPr>
              <a:t> un profit de 9.6 mil </a:t>
            </a:r>
            <a:r>
              <a:rPr lang="en-US" sz="1800" b="0" i="0" u="none" strike="noStrike" baseline="0" dirty="0" err="1">
                <a:latin typeface="SegoeUI"/>
              </a:rPr>
              <a:t>ron</a:t>
            </a:r>
            <a:r>
              <a:rPr lang="en-US" sz="1800" b="0" i="0" u="none" strike="noStrike" baseline="0" dirty="0">
                <a:latin typeface="SegoeUI"/>
              </a:rPr>
              <a:t> (0,25% din </a:t>
            </a:r>
            <a:r>
              <a:rPr lang="en-US" sz="1800" b="0" i="0" u="none" strike="noStrike" baseline="0" dirty="0" err="1">
                <a:latin typeface="SegoeUI"/>
              </a:rPr>
              <a:t>profitul</a:t>
            </a:r>
            <a:r>
              <a:rPr lang="en-US" sz="1800" b="0" i="0" u="none" strike="noStrike" baseline="0" dirty="0">
                <a:latin typeface="SegoeUI"/>
              </a:rPr>
              <a:t> net </a:t>
            </a:r>
            <a:r>
              <a:rPr lang="en-US" sz="1800" b="0" i="0" u="none" strike="noStrike" baseline="0" dirty="0" err="1">
                <a:latin typeface="SegoeUI"/>
              </a:rPr>
              <a:t>realizat</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județul</a:t>
            </a:r>
            <a:r>
              <a:rPr lang="en-US" sz="1800" b="0" i="0" u="none" strike="noStrike" baseline="0" dirty="0">
                <a:latin typeface="SegoeUI"/>
              </a:rPr>
              <a:t> Mureș)</a:t>
            </a:r>
            <a:endParaRPr lang="vi-VN" sz="1900" dirty="0"/>
          </a:p>
          <a:p>
            <a:pPr marL="109728" indent="0" algn="l">
              <a:buNone/>
            </a:pPr>
            <a:r>
              <a:rPr lang="en-US" sz="1800" b="0" i="0" u="none" strike="noStrike" baseline="0" dirty="0" err="1">
                <a:latin typeface="SegoeUI"/>
              </a:rPr>
              <a:t>Domeniile</a:t>
            </a:r>
            <a:r>
              <a:rPr lang="en-US" sz="1800" b="0" i="0" u="none" strike="noStrike" baseline="0" dirty="0">
                <a:latin typeface="SegoeUI"/>
              </a:rPr>
              <a:t> cu </a:t>
            </a:r>
            <a:r>
              <a:rPr lang="en-US" sz="1800" b="0" i="0" u="none" strike="noStrike" baseline="0" dirty="0" err="1">
                <a:latin typeface="SegoeUI"/>
              </a:rPr>
              <a:t>cea</a:t>
            </a:r>
            <a:r>
              <a:rPr lang="en-US" sz="1800" b="0" i="0" u="none" strike="noStrike" baseline="0" dirty="0">
                <a:latin typeface="SegoeUI"/>
              </a:rPr>
              <a:t> </a:t>
            </a:r>
            <a:r>
              <a:rPr lang="en-US" sz="1800" b="0" i="0" u="none" strike="noStrike" baseline="0" dirty="0" err="1">
                <a:latin typeface="SegoeUI"/>
              </a:rPr>
              <a:t>mai</a:t>
            </a:r>
            <a:r>
              <a:rPr lang="en-US" sz="1800" b="0" i="0" u="none" strike="noStrike" baseline="0" dirty="0">
                <a:latin typeface="SegoeUI"/>
              </a:rPr>
              <a:t> mare </a:t>
            </a:r>
            <a:r>
              <a:rPr lang="en-US" sz="1800" b="0" i="0" u="none" strike="noStrike" baseline="0" dirty="0" err="1">
                <a:latin typeface="SegoeUI"/>
              </a:rPr>
              <a:t>cifră</a:t>
            </a:r>
            <a:r>
              <a:rPr lang="en-US" sz="1800" b="0" i="0" u="none" strike="noStrike" baseline="0" dirty="0">
                <a:latin typeface="SegoeUI"/>
              </a:rPr>
              <a:t> de </a:t>
            </a:r>
            <a:r>
              <a:rPr lang="en-US" sz="1800" b="0" i="0" u="none" strike="noStrike" baseline="0" dirty="0" err="1">
                <a:latin typeface="SegoeUI"/>
              </a:rPr>
              <a:t>afaceri</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Orașul</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sunt: </a:t>
            </a:r>
            <a:r>
              <a:rPr lang="en-US" sz="1800" b="0" i="0" u="none" strike="noStrike" baseline="0" dirty="0" err="1">
                <a:latin typeface="SegoeUI"/>
              </a:rPr>
              <a:t>fabricarea</a:t>
            </a:r>
            <a:r>
              <a:rPr lang="en-US" sz="1800" b="0" i="0" u="none" strike="noStrike" baseline="0" dirty="0">
                <a:latin typeface="SegoeUI"/>
              </a:rPr>
              <a:t> </a:t>
            </a:r>
            <a:r>
              <a:rPr lang="en-US" sz="1800" b="0" i="0" u="none" strike="noStrike" baseline="0" dirty="0" err="1">
                <a:latin typeface="SegoeUI"/>
              </a:rPr>
              <a:t>mobilei</a:t>
            </a:r>
            <a:r>
              <a:rPr lang="en-US" sz="1800" b="0" i="0" u="none" strike="noStrike" baseline="0" dirty="0">
                <a:latin typeface="SegoeUI"/>
              </a:rPr>
              <a:t>, </a:t>
            </a:r>
            <a:r>
              <a:rPr lang="en-US" sz="1800" b="0" i="0" u="none" strike="noStrike" baseline="0" dirty="0" err="1">
                <a:latin typeface="Sagoe"/>
              </a:rPr>
              <a:t>comerțul</a:t>
            </a:r>
            <a:r>
              <a:rPr lang="en-US" sz="1800" b="0" i="0" u="none" strike="noStrike" baseline="0" dirty="0">
                <a:latin typeface="Sagoe"/>
              </a:rPr>
              <a:t> cu </a:t>
            </a:r>
            <a:r>
              <a:rPr lang="en-US" sz="1800" b="0" i="0" u="none" strike="noStrike" baseline="0" dirty="0" err="1">
                <a:latin typeface="Sagoe"/>
              </a:rPr>
              <a:t>amănuntul</a:t>
            </a:r>
            <a:r>
              <a:rPr lang="en-US" sz="1800" b="0" i="0" u="none" strike="noStrike" baseline="0" dirty="0">
                <a:latin typeface="Sagoe"/>
              </a:rPr>
              <a:t> al </a:t>
            </a:r>
            <a:r>
              <a:rPr lang="en-US" sz="1800" b="0" i="0" u="none" strike="noStrike" baseline="0" dirty="0" err="1">
                <a:latin typeface="Sagoe"/>
              </a:rPr>
              <a:t>produselor</a:t>
            </a:r>
            <a:r>
              <a:rPr lang="en-US" sz="1800" b="0" i="0" u="none" strike="noStrike" baseline="0" dirty="0">
                <a:latin typeface="Sagoe"/>
              </a:rPr>
              <a:t> </a:t>
            </a:r>
            <a:r>
              <a:rPr lang="en-US" sz="1800" b="0" i="0" u="none" strike="noStrike" baseline="0" dirty="0" err="1">
                <a:latin typeface="Sagoe"/>
              </a:rPr>
              <a:t>farmaceutice</a:t>
            </a:r>
            <a:r>
              <a:rPr lang="en-US" sz="1800" b="0" i="0" u="none" strike="noStrike" baseline="0" dirty="0">
                <a:latin typeface="Sagoe"/>
              </a:rPr>
              <a:t> </a:t>
            </a:r>
            <a:r>
              <a:rPr lang="en-US" sz="1800" b="0" i="0" u="none" strike="noStrike" baseline="0" dirty="0" err="1">
                <a:latin typeface="Sagoe"/>
              </a:rPr>
              <a:t>în</a:t>
            </a:r>
            <a:r>
              <a:rPr lang="en-US" sz="1800" b="0" i="0" u="none" strike="noStrike" baseline="0" dirty="0">
                <a:latin typeface="Sagoe"/>
              </a:rPr>
              <a:t> magazine </a:t>
            </a:r>
            <a:r>
              <a:rPr lang="en-US" sz="1800" b="0" i="0" u="none" strike="noStrike" baseline="0" dirty="0" err="1">
                <a:latin typeface="Sagoe"/>
              </a:rPr>
              <a:t>specializate</a:t>
            </a:r>
            <a:r>
              <a:rPr lang="en-US" sz="1800" b="0" i="0" u="none" strike="noStrike" baseline="0" dirty="0">
                <a:latin typeface="Sagoe"/>
              </a:rPr>
              <a:t>, </a:t>
            </a:r>
            <a:r>
              <a:rPr lang="en-US" sz="1800" b="0" i="0" u="none" strike="noStrike" baseline="0" dirty="0" err="1">
                <a:latin typeface="Sagoe"/>
              </a:rPr>
              <a:t>comerțul</a:t>
            </a:r>
            <a:r>
              <a:rPr lang="en-US" sz="1800" b="0" i="0" u="none" strike="noStrike" baseline="0" dirty="0">
                <a:latin typeface="Sagoe"/>
              </a:rPr>
              <a:t> cu </a:t>
            </a:r>
            <a:r>
              <a:rPr lang="en-US" sz="1800" b="0" i="0" u="none" strike="noStrike" baseline="0" dirty="0" err="1">
                <a:latin typeface="Sagoe"/>
              </a:rPr>
              <a:t>amănuntul</a:t>
            </a:r>
            <a:r>
              <a:rPr lang="en-US" sz="1800" b="0" i="0" u="none" strike="noStrike" baseline="0" dirty="0">
                <a:latin typeface="Sagoe"/>
              </a:rPr>
              <a:t> al </a:t>
            </a:r>
            <a:r>
              <a:rPr lang="en-US" sz="1800" b="0" i="0" u="none" strike="noStrike" baseline="0" dirty="0" err="1">
                <a:latin typeface="Sagoe"/>
              </a:rPr>
              <a:t>carburanților</a:t>
            </a:r>
            <a:r>
              <a:rPr lang="en-US" sz="1800" b="0" i="0" u="none" strike="noStrike" baseline="0" dirty="0">
                <a:latin typeface="Sagoe"/>
              </a:rPr>
              <a:t> </a:t>
            </a:r>
            <a:r>
              <a:rPr lang="en-US" sz="1800" b="0" i="0" u="none" strike="noStrike" baseline="0" dirty="0" err="1">
                <a:latin typeface="Sagoe"/>
              </a:rPr>
              <a:t>pentru</a:t>
            </a:r>
            <a:r>
              <a:rPr lang="en-US" sz="1800" b="0" i="0" u="none" strike="noStrike" baseline="0" dirty="0">
                <a:latin typeface="Sagoe"/>
              </a:rPr>
              <a:t> </a:t>
            </a:r>
            <a:r>
              <a:rPr lang="en-US" sz="1800" b="0" i="0" u="none" strike="noStrike" baseline="0" dirty="0" err="1">
                <a:latin typeface="Sagoe"/>
              </a:rPr>
              <a:t>autovehicule</a:t>
            </a:r>
            <a:r>
              <a:rPr lang="en-US" sz="1800" b="0" i="0" u="none" strike="noStrike" baseline="0" dirty="0">
                <a:latin typeface="Sagoe"/>
              </a:rPr>
              <a:t> </a:t>
            </a:r>
            <a:r>
              <a:rPr lang="en-US" sz="1800" b="0" i="0" u="none" strike="noStrike" baseline="0" dirty="0" err="1">
                <a:latin typeface="Sagoe"/>
              </a:rPr>
              <a:t>în</a:t>
            </a:r>
            <a:r>
              <a:rPr lang="en-US" sz="1800" b="0" i="0" u="none" strike="noStrike" baseline="0" dirty="0">
                <a:latin typeface="Sagoe"/>
              </a:rPr>
              <a:t> magazine </a:t>
            </a:r>
            <a:r>
              <a:rPr lang="en-US" sz="1800" b="0" i="0" u="none" strike="noStrike" baseline="0" dirty="0" err="1">
                <a:latin typeface="Sagoe"/>
              </a:rPr>
              <a:t>specializate</a:t>
            </a:r>
            <a:r>
              <a:rPr lang="en-US" sz="1800" b="0" i="0" u="none" strike="noStrike" baseline="0" dirty="0">
                <a:latin typeface="Sagoe"/>
              </a:rPr>
              <a:t>, </a:t>
            </a:r>
            <a:r>
              <a:rPr lang="en-US" sz="1800" b="0" i="0" u="none" strike="noStrike" baseline="0" dirty="0" err="1">
                <a:latin typeface="Sagoe"/>
              </a:rPr>
              <a:t>creșterea</a:t>
            </a:r>
            <a:r>
              <a:rPr lang="en-US" sz="1800" b="0" i="0" u="none" strike="noStrike" baseline="0" dirty="0">
                <a:latin typeface="Sagoe"/>
              </a:rPr>
              <a:t> </a:t>
            </a:r>
            <a:r>
              <a:rPr lang="en-US" sz="1800" b="0" i="0" u="none" strike="noStrike" baseline="0" dirty="0" err="1">
                <a:latin typeface="Sagoe"/>
              </a:rPr>
              <a:t>altor</a:t>
            </a:r>
            <a:r>
              <a:rPr lang="en-US" sz="1800" b="0" i="0" u="none" strike="noStrike" baseline="0" dirty="0">
                <a:latin typeface="Sagoe"/>
              </a:rPr>
              <a:t> bovine, </a:t>
            </a:r>
            <a:r>
              <a:rPr lang="en-US" sz="1800" b="0" i="0" u="none" strike="noStrike" baseline="0" dirty="0" err="1">
                <a:latin typeface="Sagoe"/>
              </a:rPr>
              <a:t>comerțul</a:t>
            </a:r>
            <a:r>
              <a:rPr lang="en-US" sz="1800" b="0" i="0" u="none" strike="noStrike" baseline="0" dirty="0">
                <a:latin typeface="Sagoe"/>
              </a:rPr>
              <a:t> cu </a:t>
            </a:r>
            <a:r>
              <a:rPr lang="en-US" sz="1800" b="0" i="0" u="none" strike="noStrike" baseline="0" dirty="0" err="1">
                <a:latin typeface="Sagoe"/>
              </a:rPr>
              <a:t>amănuntul</a:t>
            </a:r>
            <a:r>
              <a:rPr lang="en-US" sz="1800" b="0" i="0" u="none" strike="noStrike" baseline="0" dirty="0">
                <a:latin typeface="Sagoe"/>
              </a:rPr>
              <a:t> </a:t>
            </a:r>
            <a:r>
              <a:rPr lang="en-US" sz="1800" b="0" i="0" u="none" strike="noStrike" baseline="0" dirty="0" err="1">
                <a:latin typeface="Sagoe"/>
              </a:rPr>
              <a:t>în</a:t>
            </a:r>
            <a:r>
              <a:rPr lang="en-US" sz="1800" b="0" i="0" u="none" strike="noStrike" baseline="0" dirty="0">
                <a:latin typeface="Sagoe"/>
              </a:rPr>
              <a:t> magazine </a:t>
            </a:r>
            <a:r>
              <a:rPr lang="en-US" sz="1800" b="0" i="0" u="none" strike="noStrike" baseline="0" dirty="0" err="1">
                <a:latin typeface="Sagoe"/>
              </a:rPr>
              <a:t>nespecializate</a:t>
            </a:r>
            <a:r>
              <a:rPr lang="en-US" sz="1800" b="0" i="0" u="none" strike="noStrike" baseline="0" dirty="0">
                <a:latin typeface="Sagoe"/>
              </a:rPr>
              <a:t>, cu </a:t>
            </a:r>
            <a:r>
              <a:rPr lang="en-US" sz="1800" b="0" i="0" u="none" strike="noStrike" baseline="0" dirty="0" err="1">
                <a:latin typeface="Sagoe"/>
              </a:rPr>
              <a:t>vânzare</a:t>
            </a:r>
            <a:r>
              <a:rPr lang="en-US" sz="1800" b="0" i="0" u="none" strike="noStrike" baseline="0" dirty="0">
                <a:latin typeface="Sagoe"/>
              </a:rPr>
              <a:t> </a:t>
            </a:r>
            <a:r>
              <a:rPr lang="en-US" sz="1800" b="0" i="0" u="none" strike="noStrike" baseline="0" dirty="0" err="1">
                <a:latin typeface="Sagoe"/>
              </a:rPr>
              <a:t>predominantă</a:t>
            </a:r>
            <a:r>
              <a:rPr lang="en-US" sz="1800" b="0" i="0" u="none" strike="noStrike" baseline="0" dirty="0">
                <a:latin typeface="Sagoe"/>
              </a:rPr>
              <a:t> de </a:t>
            </a:r>
            <a:r>
              <a:rPr lang="en-US" sz="1800" b="0" i="0" u="none" strike="noStrike" baseline="0" dirty="0" err="1">
                <a:latin typeface="Sagoe"/>
              </a:rPr>
              <a:t>produse</a:t>
            </a:r>
            <a:r>
              <a:rPr lang="en-US" sz="1800" b="0" i="0" u="none" strike="noStrike" baseline="0" dirty="0">
                <a:latin typeface="Sagoe"/>
              </a:rPr>
              <a:t> </a:t>
            </a:r>
            <a:r>
              <a:rPr lang="en-US" sz="1800" b="0" i="0" u="none" strike="noStrike" baseline="0" dirty="0" err="1">
                <a:latin typeface="Sagoe"/>
              </a:rPr>
              <a:t>alimentare</a:t>
            </a:r>
            <a:r>
              <a:rPr lang="en-US" sz="1800" b="0" i="0" u="none" strike="noStrike" baseline="0" dirty="0">
                <a:latin typeface="Sagoe"/>
              </a:rPr>
              <a:t>, </a:t>
            </a:r>
            <a:r>
              <a:rPr lang="en-US" sz="1800" b="0" i="0" u="none" strike="noStrike" baseline="0" dirty="0" err="1">
                <a:latin typeface="Sagoe"/>
              </a:rPr>
              <a:t>băuturi</a:t>
            </a:r>
            <a:r>
              <a:rPr lang="en-US" sz="1800" b="0" i="0" u="none" strike="noStrike" baseline="0" dirty="0">
                <a:latin typeface="Sagoe"/>
              </a:rPr>
              <a:t> </a:t>
            </a:r>
            <a:r>
              <a:rPr lang="en-US" sz="1800" b="0" i="0" u="none" strike="noStrike" baseline="0" dirty="0" err="1">
                <a:latin typeface="Sagoe"/>
              </a:rPr>
              <a:t>și</a:t>
            </a:r>
            <a:r>
              <a:rPr lang="en-US" sz="1800" b="0" i="0" u="none" strike="noStrike" baseline="0" dirty="0">
                <a:latin typeface="Sagoe"/>
              </a:rPr>
              <a:t> </a:t>
            </a:r>
            <a:r>
              <a:rPr lang="en-US" sz="1800" b="0" i="0" u="none" strike="noStrike" baseline="0" dirty="0" err="1">
                <a:latin typeface="Sagoe"/>
              </a:rPr>
              <a:t>tutun</a:t>
            </a:r>
            <a:endParaRPr lang="en-US" sz="1800" b="0" i="0" u="none" strike="noStrike" baseline="0" dirty="0">
              <a:latin typeface="Sagoe"/>
            </a:endParaRPr>
          </a:p>
          <a:p>
            <a:pPr marL="109728" indent="0">
              <a:buNone/>
            </a:pPr>
            <a:r>
              <a:rPr lang="ro-RO" sz="1800" b="1" dirty="0">
                <a:latin typeface="Sagoe"/>
              </a:rPr>
              <a:t>Printre cele mai importante firme care îşi desfăşurau activitatea în sectoarele economice ale oraşului Sărmaşu</a:t>
            </a:r>
            <a:r>
              <a:rPr lang="en-US" sz="1800" b="1" dirty="0">
                <a:latin typeface="Sagoe"/>
              </a:rPr>
              <a:t> </a:t>
            </a:r>
            <a:r>
              <a:rPr lang="en-US" sz="1800" b="1" dirty="0" err="1">
                <a:latin typeface="Sagoe"/>
              </a:rPr>
              <a:t>dpdv</a:t>
            </a:r>
            <a:r>
              <a:rPr lang="en-US" sz="1800" b="1" dirty="0">
                <a:latin typeface="Sagoe"/>
              </a:rPr>
              <a:t> </a:t>
            </a:r>
            <a:r>
              <a:rPr lang="en-US" sz="1800" b="1" dirty="0" err="1">
                <a:latin typeface="Sagoe"/>
              </a:rPr>
              <a:t>cifra</a:t>
            </a:r>
            <a:r>
              <a:rPr lang="en-US" sz="1800" b="1" dirty="0">
                <a:latin typeface="Sagoe"/>
              </a:rPr>
              <a:t> de </a:t>
            </a:r>
            <a:r>
              <a:rPr lang="en-US" sz="1800" b="1" dirty="0" err="1">
                <a:latin typeface="Sagoe"/>
              </a:rPr>
              <a:t>afaceri</a:t>
            </a:r>
            <a:r>
              <a:rPr lang="en-US" sz="1800" b="1" dirty="0">
                <a:latin typeface="Sagoe"/>
              </a:rPr>
              <a:t> (top 5):</a:t>
            </a:r>
          </a:p>
          <a:p>
            <a:pPr algn="l"/>
            <a:r>
              <a:rPr lang="en-US" sz="1800" b="0" i="0" u="none" strike="noStrike" baseline="0" dirty="0">
                <a:latin typeface="SegoeUI"/>
              </a:rPr>
              <a:t>FARMACIA OMNIA SRL (</a:t>
            </a:r>
            <a:r>
              <a:rPr lang="ro-RO" sz="1800" dirty="0"/>
              <a:t>cu activitate de comerţ cu amănuntul al produselor farmaceutice în magazine specializate</a:t>
            </a:r>
            <a:r>
              <a:rPr lang="en-US" sz="1800" dirty="0"/>
              <a:t>)</a:t>
            </a:r>
            <a:r>
              <a:rPr lang="en-US" sz="1800" b="0" i="0" u="none" strike="noStrike" baseline="0" dirty="0">
                <a:latin typeface="SegoeUI"/>
              </a:rPr>
              <a:t>, 38,7 </a:t>
            </a:r>
            <a:r>
              <a:rPr lang="en-US" sz="1800" b="0" i="0" u="none" strike="noStrike" baseline="0" dirty="0" err="1">
                <a:latin typeface="SegoeUI"/>
              </a:rPr>
              <a:t>milioane</a:t>
            </a:r>
            <a:r>
              <a:rPr lang="en-US" sz="1800" b="0" i="0" u="none" strike="noStrike" baseline="0" dirty="0">
                <a:latin typeface="SegoeUI"/>
              </a:rPr>
              <a:t> lei (8,8 </a:t>
            </a:r>
            <a:r>
              <a:rPr lang="en-US" sz="1800" b="0" i="0" u="none" strike="noStrike" baseline="0" dirty="0" err="1">
                <a:latin typeface="SegoeUI"/>
              </a:rPr>
              <a:t>milioane</a:t>
            </a:r>
            <a:r>
              <a:rPr lang="en-US" sz="1800" b="0" i="0" u="none" strike="noStrike" baseline="0" dirty="0">
                <a:latin typeface="SegoeUI"/>
              </a:rPr>
              <a:t> euro)</a:t>
            </a:r>
          </a:p>
          <a:p>
            <a:pPr algn="l"/>
            <a:r>
              <a:rPr lang="en-US" sz="1800" b="0" i="0" u="none" strike="noStrike" baseline="0" dirty="0">
                <a:latin typeface="SegoeUI"/>
              </a:rPr>
              <a:t>COMCEREAL S</a:t>
            </a:r>
            <a:r>
              <a:rPr lang="ro-RO" sz="1800" b="0" i="0" u="none" strike="noStrike" baseline="0" dirty="0">
                <a:latin typeface="SegoeUI"/>
              </a:rPr>
              <a:t>Ă</a:t>
            </a:r>
            <a:r>
              <a:rPr lang="en-US" sz="1800" b="0" i="0" u="none" strike="noStrike" baseline="0" dirty="0">
                <a:latin typeface="SegoeUI"/>
              </a:rPr>
              <a:t>RM</a:t>
            </a:r>
            <a:r>
              <a:rPr lang="ro-RO" sz="1800" b="0" i="0" u="none" strike="noStrike" baseline="0" dirty="0">
                <a:latin typeface="SegoeUI"/>
              </a:rPr>
              <a:t>ĂȘ</a:t>
            </a:r>
            <a:r>
              <a:rPr lang="en-US" sz="1800" b="0" i="0" u="none" strike="noStrike" baseline="0" dirty="0">
                <a:latin typeface="SegoeUI"/>
              </a:rPr>
              <a:t>EL COOPERATIVĂ AGRICOLĂ 29,3 </a:t>
            </a:r>
            <a:r>
              <a:rPr lang="en-US" sz="1800" b="0" i="0" u="none" strike="noStrike" baseline="0" dirty="0" err="1">
                <a:latin typeface="SegoeUI"/>
              </a:rPr>
              <a:t>milioane</a:t>
            </a:r>
            <a:r>
              <a:rPr lang="en-US" sz="1800" b="0" i="0" u="none" strike="noStrike" baseline="0" dirty="0">
                <a:latin typeface="SegoeUI"/>
              </a:rPr>
              <a:t> lei (6,6 mil/ euro)</a:t>
            </a:r>
            <a:endParaRPr lang="en-US" sz="1800" b="1" dirty="0">
              <a:latin typeface="Sagoe"/>
            </a:endParaRPr>
          </a:p>
          <a:p>
            <a:pPr marL="109728" indent="0" algn="l">
              <a:buNone/>
            </a:pPr>
            <a:endParaRPr lang="en-US" dirty="0"/>
          </a:p>
        </p:txBody>
      </p:sp>
      <p:sp>
        <p:nvSpPr>
          <p:cNvPr id="3" name="Title 2">
            <a:extLst>
              <a:ext uri="{FF2B5EF4-FFF2-40B4-BE49-F238E27FC236}">
                <a16:creationId xmlns:a16="http://schemas.microsoft.com/office/drawing/2014/main" id="{BA17ACAC-D8B9-4074-9576-A97111B89986}"/>
              </a:ext>
            </a:extLst>
          </p:cNvPr>
          <p:cNvSpPr>
            <a:spLocks noGrp="1"/>
          </p:cNvSpPr>
          <p:nvPr>
            <p:ph type="title"/>
          </p:nvPr>
        </p:nvSpPr>
        <p:spPr/>
        <p:txBody>
          <a:bodyPr>
            <a:normAutofit/>
          </a:bodyPr>
          <a:lstStyle/>
          <a:p>
            <a:r>
              <a:rPr lang="en-US" sz="3400" dirty="0"/>
              <a:t>Economia</a:t>
            </a:r>
          </a:p>
        </p:txBody>
      </p:sp>
    </p:spTree>
    <p:extLst>
      <p:ext uri="{BB962C8B-B14F-4D97-AF65-F5344CB8AC3E}">
        <p14:creationId xmlns:p14="http://schemas.microsoft.com/office/powerpoint/2010/main" val="3640661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DCC4B-0880-FDA8-BEC2-33A4043A3B5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9775F1-2D6F-4DBD-2E23-FFD860AEB95E}"/>
              </a:ext>
            </a:extLst>
          </p:cNvPr>
          <p:cNvSpPr>
            <a:spLocks noGrp="1"/>
          </p:cNvSpPr>
          <p:nvPr>
            <p:ph idx="1"/>
          </p:nvPr>
        </p:nvSpPr>
        <p:spPr>
          <a:xfrm>
            <a:off x="457200" y="1166018"/>
            <a:ext cx="8229600" cy="4853782"/>
          </a:xfrm>
        </p:spPr>
        <p:txBody>
          <a:bodyPr>
            <a:normAutofit fontScale="92500" lnSpcReduction="10000"/>
          </a:bodyPr>
          <a:lstStyle/>
          <a:p>
            <a:pPr algn="l"/>
            <a:r>
              <a:rPr lang="en-US" sz="1800" b="0" i="0" u="none" strike="noStrike" baseline="0" dirty="0">
                <a:latin typeface="SegoeUI"/>
              </a:rPr>
              <a:t>OMNIHEALTH SRL 22,2 </a:t>
            </a:r>
            <a:r>
              <a:rPr lang="en-US" sz="1800" b="0" i="0" u="none" strike="noStrike" baseline="0" dirty="0" err="1">
                <a:latin typeface="SegoeUI"/>
              </a:rPr>
              <a:t>milioane</a:t>
            </a:r>
            <a:r>
              <a:rPr lang="en-US" sz="1800" b="0" i="0" u="none" strike="noStrike" baseline="0" dirty="0">
                <a:latin typeface="SegoeUI"/>
              </a:rPr>
              <a:t> lei (5 </a:t>
            </a:r>
            <a:r>
              <a:rPr lang="en-US" sz="1800" b="0" i="0" u="none" strike="noStrike" baseline="0" dirty="0" err="1">
                <a:latin typeface="SegoeUI"/>
              </a:rPr>
              <a:t>milioane</a:t>
            </a:r>
            <a:r>
              <a:rPr lang="en-US" sz="1800" b="0" i="0" u="none" strike="noStrike" baseline="0" dirty="0">
                <a:latin typeface="SegoeUI"/>
              </a:rPr>
              <a:t> euro)</a:t>
            </a:r>
          </a:p>
          <a:p>
            <a:pPr algn="l"/>
            <a:r>
              <a:rPr lang="en-US" sz="1800" b="0" i="0" u="none" strike="noStrike" baseline="0" dirty="0">
                <a:latin typeface="SegoeUI"/>
              </a:rPr>
              <a:t>AUTODAR OIL SRL (</a:t>
            </a:r>
            <a:r>
              <a:rPr lang="ro-RO" sz="1800" dirty="0"/>
              <a:t>cu activitate de comerţ </a:t>
            </a:r>
            <a:r>
              <a:rPr lang="en-US" sz="1800" dirty="0"/>
              <a:t>cu </a:t>
            </a:r>
            <a:r>
              <a:rPr lang="en-US" sz="1800" dirty="0" err="1"/>
              <a:t>combustibili</a:t>
            </a:r>
            <a:r>
              <a:rPr lang="en-US" sz="1800" dirty="0"/>
              <a:t> ) </a:t>
            </a:r>
            <a:r>
              <a:rPr lang="en-US" sz="1800" b="0" i="0" u="none" strike="noStrike" baseline="0" dirty="0">
                <a:latin typeface="SegoeUI"/>
              </a:rPr>
              <a:t>20,6 </a:t>
            </a:r>
            <a:r>
              <a:rPr lang="en-US" sz="1800" b="0" i="0" u="none" strike="noStrike" baseline="0" dirty="0" err="1">
                <a:latin typeface="SegoeUI"/>
              </a:rPr>
              <a:t>milioane</a:t>
            </a:r>
            <a:r>
              <a:rPr lang="en-US" sz="1800" b="0" i="0" u="none" strike="noStrike" baseline="0" dirty="0">
                <a:latin typeface="SegoeUI"/>
              </a:rPr>
              <a:t> lei (4,7 </a:t>
            </a:r>
            <a:r>
              <a:rPr lang="en-US" sz="1800" b="0" i="0" u="none" strike="noStrike" baseline="0" dirty="0" err="1">
                <a:latin typeface="SegoeUI"/>
              </a:rPr>
              <a:t>milioane</a:t>
            </a:r>
            <a:r>
              <a:rPr lang="en-US" sz="1800" b="0" i="0" u="none" strike="noStrike" baseline="0" dirty="0">
                <a:latin typeface="SegoeUI"/>
              </a:rPr>
              <a:t> euro)</a:t>
            </a:r>
          </a:p>
          <a:p>
            <a:pPr algn="l"/>
            <a:r>
              <a:rPr lang="en-US" sz="1800" b="0" i="0" u="none" strike="noStrike" baseline="0" dirty="0">
                <a:latin typeface="SegoeUI"/>
              </a:rPr>
              <a:t>AGRO BOVINE TCD S.R.L. (</a:t>
            </a:r>
            <a:r>
              <a:rPr lang="ro-RO" sz="1800" dirty="0"/>
              <a:t>cu activitate î</a:t>
            </a:r>
            <a:r>
              <a:rPr lang="en-US" sz="1800" dirty="0"/>
              <a:t>n </a:t>
            </a:r>
            <a:r>
              <a:rPr lang="en-US" sz="1800" dirty="0" err="1"/>
              <a:t>cre</a:t>
            </a:r>
            <a:r>
              <a:rPr lang="ro-RO" sz="1800" dirty="0"/>
              <a:t>ș</a:t>
            </a:r>
            <a:r>
              <a:rPr lang="en-US" sz="1800" dirty="0" err="1"/>
              <a:t>terea</a:t>
            </a:r>
            <a:r>
              <a:rPr lang="en-US" sz="1800" dirty="0"/>
              <a:t> </a:t>
            </a:r>
            <a:r>
              <a:rPr lang="en-US" sz="1800" dirty="0" err="1"/>
              <a:t>bovinelor</a:t>
            </a:r>
            <a:r>
              <a:rPr lang="en-US" sz="1800" dirty="0"/>
              <a:t>) </a:t>
            </a:r>
            <a:r>
              <a:rPr lang="en-US" sz="1800" b="0" i="0" u="none" strike="noStrike" baseline="0" dirty="0">
                <a:latin typeface="SegoeUI"/>
              </a:rPr>
              <a:t>14,9 </a:t>
            </a:r>
            <a:r>
              <a:rPr lang="en-US" sz="1800" b="0" i="0" u="none" strike="noStrike" baseline="0" dirty="0" err="1">
                <a:latin typeface="SegoeUI"/>
              </a:rPr>
              <a:t>milioane</a:t>
            </a:r>
            <a:r>
              <a:rPr lang="en-US" sz="1800" b="0" i="0" u="none" strike="noStrike" baseline="0" dirty="0">
                <a:latin typeface="SegoeUI"/>
              </a:rPr>
              <a:t> lei (3,4 </a:t>
            </a:r>
            <a:r>
              <a:rPr lang="en-US" sz="1800" b="0" i="0" u="none" strike="noStrike" baseline="0" dirty="0" err="1">
                <a:latin typeface="SegoeUI"/>
              </a:rPr>
              <a:t>milioane</a:t>
            </a:r>
            <a:r>
              <a:rPr lang="en-US" sz="1800" b="0" i="0" u="none" strike="noStrike" baseline="0" dirty="0">
                <a:latin typeface="SegoeUI"/>
              </a:rPr>
              <a:t> euro)</a:t>
            </a:r>
          </a:p>
          <a:p>
            <a:pPr marL="109728" indent="0">
              <a:buNone/>
            </a:pPr>
            <a:r>
              <a:rPr lang="en-US" sz="1800" b="1" dirty="0" err="1">
                <a:latin typeface="Sagoe"/>
              </a:rPr>
              <a:t>dpdv</a:t>
            </a:r>
            <a:r>
              <a:rPr lang="en-US" sz="1800" b="1" dirty="0">
                <a:latin typeface="Sagoe"/>
              </a:rPr>
              <a:t> </a:t>
            </a:r>
            <a:r>
              <a:rPr lang="en-US" sz="1800" b="1" dirty="0" err="1">
                <a:latin typeface="Sagoe"/>
              </a:rPr>
              <a:t>angajati</a:t>
            </a:r>
            <a:r>
              <a:rPr lang="en-US" sz="1800" b="1" dirty="0">
                <a:latin typeface="Sagoe"/>
              </a:rPr>
              <a:t> (top 5):</a:t>
            </a:r>
          </a:p>
          <a:p>
            <a:pPr>
              <a:buFont typeface="Wingdings" panose="05000000000000000000" pitchFamily="2" charset="2"/>
              <a:buChar char="Ø"/>
            </a:pPr>
            <a:r>
              <a:rPr lang="en-US" sz="1800" b="0" i="0" u="none" strike="noStrike" baseline="0" dirty="0">
                <a:latin typeface="SegoeUI"/>
              </a:rPr>
              <a:t>FARMACIA OMNIA SRL, 56 </a:t>
            </a:r>
            <a:r>
              <a:rPr lang="en-US" sz="1800" b="0" i="0" u="none" strike="noStrike" baseline="0" dirty="0" err="1">
                <a:latin typeface="SegoeUI"/>
              </a:rPr>
              <a:t>angajati</a:t>
            </a:r>
            <a:endParaRPr lang="en-US" sz="1800" b="0" i="0" u="none" strike="noStrike" baseline="0" dirty="0">
              <a:latin typeface="SegoeUI"/>
            </a:endParaRPr>
          </a:p>
          <a:p>
            <a:pPr>
              <a:buFont typeface="Wingdings" panose="05000000000000000000" pitchFamily="2" charset="2"/>
              <a:buChar char="Ø"/>
            </a:pPr>
            <a:r>
              <a:rPr lang="en-US" sz="1800" b="0" i="0" u="none" strike="noStrike" baseline="0" dirty="0">
                <a:latin typeface="SegoeUI"/>
              </a:rPr>
              <a:t>ALSENA COM IMPEX SRL. 46 </a:t>
            </a:r>
            <a:r>
              <a:rPr lang="en-US" sz="1800" b="0" i="0" u="none" strike="noStrike" baseline="0" dirty="0" err="1">
                <a:latin typeface="SegoeUI"/>
              </a:rPr>
              <a:t>angajati</a:t>
            </a:r>
            <a:endParaRPr lang="en-US" sz="1800" b="0" i="0" u="none" strike="noStrike" baseline="0" dirty="0">
              <a:latin typeface="SegoeUI"/>
            </a:endParaRPr>
          </a:p>
          <a:p>
            <a:pPr algn="l"/>
            <a:r>
              <a:rPr lang="en-US" sz="1800" b="0" i="0" u="none" strike="noStrike" baseline="0" dirty="0">
                <a:latin typeface="SegoeUI"/>
              </a:rPr>
              <a:t>VARGA SOLOTRANS SRL, 17 </a:t>
            </a:r>
            <a:r>
              <a:rPr lang="en-US" sz="1800" b="0" i="0" u="none" strike="noStrike" baseline="0" dirty="0" err="1">
                <a:latin typeface="SegoeUI"/>
              </a:rPr>
              <a:t>angajați</a:t>
            </a:r>
            <a:endParaRPr lang="en-US" sz="1800" b="0" i="0" u="none" strike="noStrike" baseline="0" dirty="0">
              <a:latin typeface="SegoeUI"/>
            </a:endParaRPr>
          </a:p>
          <a:p>
            <a:pPr algn="l"/>
            <a:r>
              <a:rPr lang="en-US" sz="1800" b="0" i="0" u="none" strike="noStrike" baseline="0" dirty="0">
                <a:latin typeface="SegoeUI"/>
              </a:rPr>
              <a:t>COVRIMAG IONELA IMPACT S.R.L. 15 </a:t>
            </a:r>
            <a:r>
              <a:rPr lang="en-US" sz="1800" b="0" i="0" u="none" strike="noStrike" baseline="0" dirty="0" err="1">
                <a:latin typeface="SegoeUI"/>
              </a:rPr>
              <a:t>angajați</a:t>
            </a:r>
            <a:endParaRPr lang="en-US" sz="1800" b="0" i="0" u="none" strike="noStrike" baseline="0" dirty="0">
              <a:latin typeface="SegoeUI"/>
            </a:endParaRPr>
          </a:p>
          <a:p>
            <a:pPr algn="l"/>
            <a:r>
              <a:rPr lang="de-DE" sz="1800" b="0" i="0" u="none" strike="noStrike" baseline="0" dirty="0">
                <a:latin typeface="SegoeUI"/>
              </a:rPr>
              <a:t>MFR TEAM EST S.R.L.-D. </a:t>
            </a:r>
            <a:r>
              <a:rPr lang="en-US" sz="1800" b="0" i="0" u="none" strike="noStrike" baseline="0" dirty="0">
                <a:latin typeface="SegoeUI"/>
              </a:rPr>
              <a:t>11 </a:t>
            </a:r>
            <a:r>
              <a:rPr lang="en-US" sz="1800" b="0" i="0" u="none" strike="noStrike" baseline="0" dirty="0" err="1">
                <a:latin typeface="SegoeUI"/>
              </a:rPr>
              <a:t>angajați</a:t>
            </a:r>
            <a:endParaRPr lang="en-US" sz="1800" b="0" i="0" u="none" strike="noStrike" baseline="0" dirty="0">
              <a:latin typeface="SegoeUI"/>
            </a:endParaRPr>
          </a:p>
          <a:p>
            <a:pPr marL="109728" indent="0" algn="l">
              <a:buNone/>
            </a:pPr>
            <a:r>
              <a:rPr lang="en-US" sz="1800" b="0" i="0" u="none" strike="noStrike" baseline="0" dirty="0" err="1">
                <a:latin typeface="SegoeUI"/>
              </a:rPr>
              <a:t>Operatorii</a:t>
            </a:r>
            <a:r>
              <a:rPr lang="en-US" sz="1800" b="0" i="0" u="none" strike="noStrike" baseline="0" dirty="0">
                <a:latin typeface="SegoeUI"/>
              </a:rPr>
              <a:t> economici </a:t>
            </a:r>
            <a:r>
              <a:rPr lang="en-US" sz="1800" b="0" i="0" u="none" strike="noStrike" baseline="0" dirty="0" err="1">
                <a:latin typeface="SegoeUI"/>
              </a:rPr>
              <a:t>înregistrați</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orașul</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sunt din </a:t>
            </a:r>
            <a:r>
              <a:rPr lang="en-US" sz="1800" b="0" i="0" u="none" strike="noStrike" baseline="0" dirty="0" err="1">
                <a:latin typeface="SegoeUI"/>
              </a:rPr>
              <a:t>categoria</a:t>
            </a:r>
            <a:r>
              <a:rPr lang="en-US" sz="1800" b="0" i="0" u="none" strike="noStrike" baseline="0" dirty="0">
                <a:latin typeface="SegoeUI"/>
              </a:rPr>
              <a:t> IMM-</a:t>
            </a:r>
            <a:r>
              <a:rPr lang="en-US" sz="1800" b="0" i="0" u="none" strike="noStrike" baseline="0" dirty="0" err="1">
                <a:latin typeface="SegoeUI"/>
              </a:rPr>
              <a:t>urilor</a:t>
            </a:r>
            <a:r>
              <a:rPr lang="en-US" sz="1800" b="0" i="0" u="none" strike="noStrike" baseline="0" dirty="0">
                <a:latin typeface="SegoeUI"/>
              </a:rPr>
              <a:t>, </a:t>
            </a:r>
            <a:r>
              <a:rPr lang="en-US" sz="1800" b="0" i="0" u="none" strike="noStrike" baseline="0" dirty="0" err="1">
                <a:latin typeface="SegoeUI"/>
              </a:rPr>
              <a:t>având</a:t>
            </a:r>
            <a:r>
              <a:rPr lang="en-US" sz="1800" b="0" i="0" u="none" strike="noStrike" baseline="0" dirty="0">
                <a:latin typeface="SegoeUI"/>
              </a:rPr>
              <a:t> un </a:t>
            </a:r>
            <a:r>
              <a:rPr lang="en-US" sz="1800" b="0" i="0" u="none" strike="noStrike" baseline="0" dirty="0" err="1">
                <a:latin typeface="SegoeUI"/>
              </a:rPr>
              <a:t>număr</a:t>
            </a:r>
            <a:r>
              <a:rPr lang="en-US" sz="1800" b="0" i="0" u="none" strike="noStrike" baseline="0" dirty="0">
                <a:latin typeface="SegoeUI"/>
              </a:rPr>
              <a:t> </a:t>
            </a:r>
            <a:r>
              <a:rPr lang="en-US" sz="1800" b="0" i="0" u="none" strike="noStrike" baseline="0" dirty="0" err="1">
                <a:latin typeface="SegoeUI"/>
              </a:rPr>
              <a:t>redus</a:t>
            </a:r>
            <a:r>
              <a:rPr lang="en-US" sz="1800" b="0" i="0" u="none" strike="noStrike" baseline="0" dirty="0">
                <a:latin typeface="SegoeUI"/>
              </a:rPr>
              <a:t> de </a:t>
            </a:r>
            <a:r>
              <a:rPr lang="en-US" sz="1800" b="0" i="0" u="none" strike="noStrike" baseline="0" dirty="0" err="1">
                <a:latin typeface="SegoeUI"/>
              </a:rPr>
              <a:t>angajați</a:t>
            </a:r>
            <a:r>
              <a:rPr lang="en-US" sz="1800" b="0" i="0" u="none" strike="noStrike" baseline="0" dirty="0">
                <a:latin typeface="SegoeUI"/>
              </a:rPr>
              <a:t>.</a:t>
            </a:r>
          </a:p>
          <a:p>
            <a:pPr marL="109728" indent="0" algn="l">
              <a:buNone/>
            </a:pPr>
            <a:r>
              <a:rPr lang="en-US" sz="1800" b="0" i="0" u="none" strike="noStrike" baseline="0" dirty="0" err="1">
                <a:latin typeface="SegoeUI"/>
              </a:rPr>
              <a:t>Dpdv</a:t>
            </a:r>
            <a:r>
              <a:rPr lang="en-US" sz="1800" b="0" i="0" u="none" strike="noStrike" baseline="0" dirty="0">
                <a:latin typeface="SegoeUI"/>
              </a:rPr>
              <a:t> </a:t>
            </a:r>
            <a:r>
              <a:rPr lang="en-US" sz="1800" b="0" i="0" u="none" strike="noStrike" baseline="0" dirty="0" err="1">
                <a:latin typeface="SegoeUI"/>
              </a:rPr>
              <a:t>somaj</a:t>
            </a:r>
            <a:r>
              <a:rPr lang="en-US" sz="1800" dirty="0">
                <a:latin typeface="SegoeUI"/>
              </a:rPr>
              <a:t>, l</a:t>
            </a:r>
            <a:r>
              <a:rPr lang="en-US" sz="1800" b="0" i="0" u="none" strike="noStrike" baseline="0" dirty="0">
                <a:latin typeface="SegoeUI"/>
              </a:rPr>
              <a:t>a </a:t>
            </a:r>
            <a:r>
              <a:rPr lang="en-US" sz="1800" b="0" i="0" u="none" strike="noStrike" baseline="0" dirty="0" err="1">
                <a:latin typeface="SegoeUI"/>
              </a:rPr>
              <a:t>nivelul</a:t>
            </a:r>
            <a:r>
              <a:rPr lang="en-US" sz="1800" b="0" i="0" u="none" strike="noStrike" baseline="0" dirty="0">
                <a:latin typeface="SegoeUI"/>
              </a:rPr>
              <a:t> </a:t>
            </a:r>
            <a:r>
              <a:rPr lang="en-US" sz="1800" b="0" i="0" u="none" strike="noStrike" baseline="0" dirty="0" err="1">
                <a:latin typeface="SegoeUI"/>
              </a:rPr>
              <a:t>orașului</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anul</a:t>
            </a:r>
            <a:r>
              <a:rPr lang="en-US" sz="1800" b="0" i="0" u="none" strike="noStrike" baseline="0" dirty="0">
                <a:latin typeface="SegoeUI"/>
              </a:rPr>
              <a:t> 2019 </a:t>
            </a:r>
            <a:r>
              <a:rPr lang="en-US" sz="1800" b="0" i="0" u="none" strike="noStrike" baseline="0" dirty="0" err="1">
                <a:latin typeface="SegoeUI"/>
              </a:rPr>
              <a:t>erau</a:t>
            </a:r>
            <a:r>
              <a:rPr lang="en-US" sz="1800" b="0" i="0" u="none" strike="noStrike" baseline="0" dirty="0">
                <a:latin typeface="SegoeUI"/>
              </a:rPr>
              <a:t> 66 </a:t>
            </a:r>
            <a:r>
              <a:rPr lang="en-US" sz="1800" b="0" i="0" u="none" strike="noStrike" baseline="0" dirty="0" err="1">
                <a:latin typeface="SegoeUI"/>
              </a:rPr>
              <a:t>șomeri</a:t>
            </a:r>
            <a:r>
              <a:rPr lang="en-US" sz="1800" b="0" i="0" u="none" strike="noStrike" baseline="0" dirty="0">
                <a:latin typeface="SegoeUI"/>
              </a:rPr>
              <a:t> </a:t>
            </a:r>
            <a:r>
              <a:rPr lang="en-US" sz="1800" b="0" i="0" u="none" strike="noStrike" baseline="0" dirty="0" err="1">
                <a:latin typeface="SegoeUI"/>
              </a:rPr>
              <a:t>înregistrați</a:t>
            </a:r>
            <a:r>
              <a:rPr lang="en-US" sz="1800" b="0" i="0" u="none" strike="noStrike" baseline="0" dirty="0">
                <a:latin typeface="SegoeUI"/>
              </a:rPr>
              <a:t> la </a:t>
            </a:r>
            <a:r>
              <a:rPr lang="en-US" sz="1800" b="0" i="0" u="none" strike="noStrike" baseline="0" dirty="0" err="1">
                <a:latin typeface="SegoeUI"/>
              </a:rPr>
              <a:t>Agenţia</a:t>
            </a:r>
            <a:r>
              <a:rPr lang="en-US" sz="1800" b="0" i="0" u="none" strike="noStrike" baseline="0" dirty="0">
                <a:latin typeface="SegoeUI"/>
              </a:rPr>
              <a:t> </a:t>
            </a:r>
            <a:r>
              <a:rPr lang="en-US" sz="1800" b="0" i="0" u="none" strike="noStrike" baseline="0" dirty="0" err="1">
                <a:latin typeface="SegoeUI"/>
              </a:rPr>
              <a:t>Naţională</a:t>
            </a:r>
            <a:r>
              <a:rPr lang="en-US" sz="1800" b="0" i="0" u="none" strike="noStrike" baseline="0" dirty="0">
                <a:latin typeface="SegoeUI"/>
              </a:rPr>
              <a:t> </a:t>
            </a:r>
            <a:r>
              <a:rPr lang="en-US" sz="1800" b="0" i="0" u="none" strike="noStrike" baseline="0" dirty="0" err="1">
                <a:latin typeface="SegoeUI"/>
              </a:rPr>
              <a:t>pentru</a:t>
            </a:r>
            <a:r>
              <a:rPr lang="en-US" sz="1800" b="0" i="0" u="none" strike="noStrike" baseline="0" dirty="0">
                <a:latin typeface="SegoeUI"/>
              </a:rPr>
              <a:t> </a:t>
            </a:r>
            <a:r>
              <a:rPr lang="en-US" sz="1800" b="0" i="0" u="none" strike="noStrike" baseline="0" dirty="0" err="1">
                <a:latin typeface="SegoeUI"/>
              </a:rPr>
              <a:t>Ocuparea</a:t>
            </a:r>
            <a:r>
              <a:rPr lang="en-US" sz="1800" b="0" i="0" u="none" strike="noStrike" baseline="0" dirty="0">
                <a:latin typeface="SegoeUI"/>
              </a:rPr>
              <a:t> </a:t>
            </a:r>
            <a:r>
              <a:rPr lang="en-US" sz="1800" b="0" i="0" u="none" strike="noStrike" baseline="0" dirty="0" err="1">
                <a:latin typeface="SegoeUI"/>
              </a:rPr>
              <a:t>Forţei</a:t>
            </a:r>
            <a:r>
              <a:rPr lang="en-US" sz="1800" b="0" i="0" u="none" strike="noStrike" baseline="0" dirty="0">
                <a:latin typeface="SegoeUI"/>
              </a:rPr>
              <a:t> de </a:t>
            </a:r>
            <a:r>
              <a:rPr lang="en-US" sz="1800" b="0" i="0" u="none" strike="noStrike" baseline="0" dirty="0" err="1">
                <a:latin typeface="SegoeUI"/>
              </a:rPr>
              <a:t>Muncă</a:t>
            </a:r>
            <a:r>
              <a:rPr lang="en-US" sz="1800" b="0" i="0" u="none" strike="noStrike" baseline="0" dirty="0">
                <a:latin typeface="SegoeUI"/>
              </a:rPr>
              <a:t>, </a:t>
            </a:r>
            <a:r>
              <a:rPr lang="en-US" sz="1800" b="0" i="0" u="none" strike="noStrike" baseline="0" dirty="0" err="1">
                <a:latin typeface="SegoeUI"/>
              </a:rPr>
              <a:t>iar</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anul</a:t>
            </a:r>
            <a:r>
              <a:rPr lang="en-US" sz="1800" b="0" i="0" u="none" strike="noStrike" baseline="0" dirty="0">
                <a:latin typeface="SegoeUI"/>
              </a:rPr>
              <a:t> 2023 </a:t>
            </a:r>
            <a:r>
              <a:rPr lang="en-US" sz="1800" b="0" i="0" u="none" strike="noStrike" baseline="0" dirty="0" err="1">
                <a:latin typeface="SegoeUI"/>
              </a:rPr>
              <a:t>numărul</a:t>
            </a:r>
            <a:r>
              <a:rPr lang="en-US" sz="1800" b="0" i="0" u="none" strike="noStrike" baseline="0" dirty="0">
                <a:latin typeface="SegoeUI"/>
              </a:rPr>
              <a:t> lor a </a:t>
            </a:r>
            <a:r>
              <a:rPr lang="en-US" sz="1800" b="0" i="0" u="none" strike="noStrike" baseline="0" dirty="0" err="1">
                <a:latin typeface="SegoeUI"/>
              </a:rPr>
              <a:t>ajuns</a:t>
            </a:r>
            <a:r>
              <a:rPr lang="en-US" sz="1800" b="0" i="0" u="none" strike="noStrike" baseline="0" dirty="0">
                <a:latin typeface="SegoeUI"/>
              </a:rPr>
              <a:t> la 161 </a:t>
            </a:r>
            <a:r>
              <a:rPr lang="en-US" sz="1800" b="0" i="0" u="none" strike="noStrike" baseline="0" dirty="0" err="1">
                <a:latin typeface="SegoeUI"/>
              </a:rPr>
              <a:t>persoane</a:t>
            </a:r>
            <a:r>
              <a:rPr lang="en-US" sz="1800" b="0" i="0" u="none" strike="noStrike" baseline="0" dirty="0">
                <a:latin typeface="SegoeUI"/>
              </a:rPr>
              <a:t>, </a:t>
            </a:r>
            <a:r>
              <a:rPr lang="en-US" sz="1800" b="0" i="0" u="none" strike="noStrike" baseline="0" dirty="0" err="1">
                <a:latin typeface="SegoeUI"/>
              </a:rPr>
              <a:t>numărul</a:t>
            </a:r>
            <a:r>
              <a:rPr lang="en-US" sz="1800" b="0" i="0" u="none" strike="noStrike" baseline="0" dirty="0">
                <a:latin typeface="SegoeUI"/>
              </a:rPr>
              <a:t> </a:t>
            </a:r>
            <a:r>
              <a:rPr lang="en-US" sz="1800" b="0" i="0" u="none" strike="noStrike" baseline="0" dirty="0" err="1">
                <a:latin typeface="SegoeUI"/>
              </a:rPr>
              <a:t>șomerilor</a:t>
            </a:r>
            <a:r>
              <a:rPr lang="en-US" sz="1800" b="0" i="0" u="none" strike="noStrike" baseline="0" dirty="0">
                <a:latin typeface="SegoeUI"/>
              </a:rPr>
              <a:t> </a:t>
            </a:r>
            <a:r>
              <a:rPr lang="en-US" sz="1800" b="0" i="0" u="none" strike="noStrike" baseline="0" dirty="0" err="1">
                <a:latin typeface="SegoeUI"/>
              </a:rPr>
              <a:t>înregistrați</a:t>
            </a:r>
            <a:r>
              <a:rPr lang="en-US" sz="1800" b="0" i="0" u="none" strike="noStrike" baseline="0" dirty="0">
                <a:latin typeface="SegoeUI"/>
              </a:rPr>
              <a:t> </a:t>
            </a:r>
            <a:r>
              <a:rPr lang="en-US" sz="1800" b="0" i="0" u="none" strike="noStrike" baseline="0" dirty="0" err="1">
                <a:latin typeface="SegoeUI"/>
              </a:rPr>
              <a:t>crescând</a:t>
            </a:r>
            <a:r>
              <a:rPr lang="en-US" sz="1800" b="0" i="0" u="none" strike="noStrike" baseline="0" dirty="0">
                <a:latin typeface="SegoeUI"/>
              </a:rPr>
              <a:t>-se cu 95 </a:t>
            </a:r>
            <a:r>
              <a:rPr lang="en-US" sz="1800" b="0" i="0" u="none" strike="noStrike" baseline="0" dirty="0" err="1">
                <a:latin typeface="SegoeUI"/>
              </a:rPr>
              <a:t>persoane</a:t>
            </a:r>
            <a:r>
              <a:rPr lang="en-US" sz="1800" b="0" i="0" u="none" strike="noStrike" baseline="0" dirty="0">
                <a:latin typeface="SegoeUI"/>
              </a:rPr>
              <a:t> </a:t>
            </a:r>
            <a:r>
              <a:rPr lang="en-US" sz="1800" b="0" i="0" u="none" strike="noStrike" baseline="0" dirty="0" err="1">
                <a:latin typeface="SegoeUI"/>
              </a:rPr>
              <a:t>între</a:t>
            </a:r>
            <a:r>
              <a:rPr lang="en-US" sz="1800" b="0" i="0" u="none" strike="noStrike" baseline="0" dirty="0">
                <a:latin typeface="SegoeUI"/>
              </a:rPr>
              <a:t> </a:t>
            </a:r>
            <a:r>
              <a:rPr lang="en-US" sz="1800" b="0" i="0" u="none" strike="noStrike" baseline="0" dirty="0" err="1">
                <a:latin typeface="SegoeUI"/>
              </a:rPr>
              <a:t>anii</a:t>
            </a:r>
            <a:r>
              <a:rPr lang="en-US" sz="1800" b="0" i="0" u="none" strike="noStrike" baseline="0" dirty="0">
                <a:latin typeface="SegoeUI"/>
              </a:rPr>
              <a:t> 2019-2023</a:t>
            </a:r>
          </a:p>
          <a:p>
            <a:pPr marL="109728" indent="0">
              <a:buNone/>
            </a:pPr>
            <a:endParaRPr lang="en-US" sz="1800" b="0" i="0" u="none" strike="noStrike" baseline="0" dirty="0">
              <a:latin typeface="SegoeUI"/>
            </a:endParaRPr>
          </a:p>
          <a:p>
            <a:pPr marL="109728" indent="0">
              <a:buNone/>
            </a:pPr>
            <a:endParaRPr lang="en-US" sz="1800" b="1" dirty="0">
              <a:latin typeface="Sagoe"/>
            </a:endParaRPr>
          </a:p>
          <a:p>
            <a:pPr marL="109728" indent="0" algn="l">
              <a:buNone/>
            </a:pPr>
            <a:endParaRPr lang="en-US" sz="1800" b="0" i="0" u="none" strike="noStrike" baseline="0" dirty="0">
              <a:latin typeface="SegoeUI"/>
            </a:endParaRPr>
          </a:p>
          <a:p>
            <a:pPr marL="109728" indent="0" algn="l">
              <a:buNone/>
            </a:pPr>
            <a:endParaRPr lang="en-US" dirty="0"/>
          </a:p>
        </p:txBody>
      </p:sp>
      <p:sp>
        <p:nvSpPr>
          <p:cNvPr id="3" name="Title 2">
            <a:extLst>
              <a:ext uri="{FF2B5EF4-FFF2-40B4-BE49-F238E27FC236}">
                <a16:creationId xmlns:a16="http://schemas.microsoft.com/office/drawing/2014/main" id="{3B5BFF4C-01C1-2C13-7DDB-DE6E1F937ED4}"/>
              </a:ext>
            </a:extLst>
          </p:cNvPr>
          <p:cNvSpPr>
            <a:spLocks noGrp="1"/>
          </p:cNvSpPr>
          <p:nvPr>
            <p:ph type="title"/>
          </p:nvPr>
        </p:nvSpPr>
        <p:spPr/>
        <p:txBody>
          <a:bodyPr>
            <a:normAutofit/>
          </a:bodyPr>
          <a:lstStyle/>
          <a:p>
            <a:r>
              <a:rPr lang="en-US" sz="3400" dirty="0" err="1"/>
              <a:t>Economia</a:t>
            </a:r>
            <a:endParaRPr lang="en-US" sz="3400" dirty="0"/>
          </a:p>
        </p:txBody>
      </p:sp>
    </p:spTree>
    <p:extLst>
      <p:ext uri="{BB962C8B-B14F-4D97-AF65-F5344CB8AC3E}">
        <p14:creationId xmlns:p14="http://schemas.microsoft.com/office/powerpoint/2010/main" val="3549647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458200" cy="5257800"/>
          </a:xfrm>
        </p:spPr>
        <p:txBody>
          <a:bodyPr>
            <a:noAutofit/>
          </a:bodyPr>
          <a:lstStyle/>
          <a:p>
            <a:r>
              <a:rPr lang="en-US" sz="1800" b="1" dirty="0"/>
              <a:t>La </a:t>
            </a:r>
            <a:r>
              <a:rPr lang="en-US" sz="1800" b="1" dirty="0" err="1"/>
              <a:t>nivelul</a:t>
            </a:r>
            <a:r>
              <a:rPr lang="en-US" sz="1800" b="1" dirty="0"/>
              <a:t> </a:t>
            </a:r>
            <a:r>
              <a:rPr lang="en-US" sz="1800" b="1" dirty="0" err="1"/>
              <a:t>investi</a:t>
            </a:r>
            <a:r>
              <a:rPr lang="ro-RO" sz="1800" b="1" dirty="0"/>
              <a:t>ț</a:t>
            </a:r>
            <a:r>
              <a:rPr lang="en-US" sz="1800" b="1" dirty="0" err="1"/>
              <a:t>iilor</a:t>
            </a:r>
            <a:r>
              <a:rPr lang="en-US" sz="1800" b="1" dirty="0"/>
              <a:t> cu impact direct </a:t>
            </a:r>
            <a:r>
              <a:rPr lang="en-US" sz="1800" b="1" dirty="0" err="1"/>
              <a:t>asupra</a:t>
            </a:r>
            <a:r>
              <a:rPr lang="en-US" sz="1800" b="1" dirty="0"/>
              <a:t> </a:t>
            </a:r>
            <a:r>
              <a:rPr lang="en-US" sz="1800" b="1" dirty="0" err="1"/>
              <a:t>economiei</a:t>
            </a:r>
            <a:r>
              <a:rPr lang="en-US" sz="1800" b="1" dirty="0"/>
              <a:t> </a:t>
            </a:r>
            <a:r>
              <a:rPr lang="en-US" sz="1800" b="1" dirty="0" err="1"/>
              <a:t>ora</a:t>
            </a:r>
            <a:r>
              <a:rPr lang="ro-RO" sz="1800" b="1" dirty="0"/>
              <a:t>ș</a:t>
            </a:r>
            <a:r>
              <a:rPr lang="en-US" sz="1800" b="1" dirty="0" err="1"/>
              <a:t>ului</a:t>
            </a:r>
            <a:r>
              <a:rPr lang="en-US" sz="1800" b="1" dirty="0"/>
              <a:t> men</a:t>
            </a:r>
            <a:r>
              <a:rPr lang="ro-RO" sz="1800" b="1" dirty="0"/>
              <a:t>ț</a:t>
            </a:r>
            <a:r>
              <a:rPr lang="en-US" sz="1800" b="1" dirty="0"/>
              <a:t>ion</a:t>
            </a:r>
            <a:r>
              <a:rPr lang="ro-RO" sz="1800" b="1" dirty="0"/>
              <a:t>ă</a:t>
            </a:r>
            <a:r>
              <a:rPr lang="en-US" sz="1800" b="1" dirty="0"/>
              <a:t>m </a:t>
            </a:r>
            <a:r>
              <a:rPr lang="en-US" sz="1800" b="1" dirty="0" err="1"/>
              <a:t>depozitul</a:t>
            </a:r>
            <a:r>
              <a:rPr lang="en-US" sz="1800" b="1" dirty="0"/>
              <a:t> </a:t>
            </a:r>
            <a:r>
              <a:rPr lang="en-US" sz="1800" b="1" dirty="0" err="1"/>
              <a:t>pentru</a:t>
            </a:r>
            <a:r>
              <a:rPr lang="en-US" sz="1800" b="1" dirty="0"/>
              <a:t> </a:t>
            </a:r>
            <a:r>
              <a:rPr lang="ro-RO" sz="1800" b="1" dirty="0"/>
              <a:t>î</a:t>
            </a:r>
            <a:r>
              <a:rPr lang="en-US" sz="1800" b="1" dirty="0" err="1"/>
              <a:t>nmagazinare</a:t>
            </a:r>
            <a:r>
              <a:rPr lang="en-US" sz="1800" b="1" dirty="0"/>
              <a:t> gaze </a:t>
            </a:r>
            <a:r>
              <a:rPr lang="en-US" sz="1800" b="1" dirty="0" err="1"/>
              <a:t>naturale</a:t>
            </a:r>
            <a:r>
              <a:rPr lang="en-US" sz="1800" dirty="0"/>
              <a:t>, </a:t>
            </a:r>
            <a:r>
              <a:rPr lang="en-US" sz="1800" dirty="0" err="1"/>
              <a:t>investi</a:t>
            </a:r>
            <a:r>
              <a:rPr lang="ro-RO" sz="1800" dirty="0"/>
              <a:t>ț</a:t>
            </a:r>
            <a:r>
              <a:rPr lang="en-US" sz="1800" dirty="0" err="1"/>
              <a:t>ie</a:t>
            </a:r>
            <a:r>
              <a:rPr lang="en-US" sz="1800" dirty="0"/>
              <a:t> </a:t>
            </a:r>
            <a:r>
              <a:rPr lang="en-US" sz="1800" dirty="0" err="1"/>
              <a:t>patronat</a:t>
            </a:r>
            <a:r>
              <a:rPr lang="ro-RO" sz="1800" dirty="0"/>
              <a:t>ă</a:t>
            </a:r>
            <a:r>
              <a:rPr lang="en-US" sz="1800" dirty="0"/>
              <a:t> de c</a:t>
            </a:r>
            <a:r>
              <a:rPr lang="ro-RO" sz="1800" dirty="0"/>
              <a:t>ă</a:t>
            </a:r>
            <a:r>
              <a:rPr lang="en-US" sz="1800" dirty="0" err="1"/>
              <a:t>tre</a:t>
            </a:r>
            <a:r>
              <a:rPr lang="en-US" sz="1800" dirty="0"/>
              <a:t> </a:t>
            </a:r>
            <a:r>
              <a:rPr lang="en-US" sz="1800" dirty="0" err="1"/>
              <a:t>Romgaz</a:t>
            </a:r>
            <a:r>
              <a:rPr lang="en-US" sz="1800" dirty="0"/>
              <a:t> </a:t>
            </a:r>
            <a:r>
              <a:rPr lang="en-US" sz="1800" dirty="0" err="1"/>
              <a:t>Ploie</a:t>
            </a:r>
            <a:r>
              <a:rPr lang="ro-RO" sz="1800" dirty="0"/>
              <a:t>ș</a:t>
            </a:r>
            <a:r>
              <a:rPr lang="en-US" sz="1800" dirty="0" err="1"/>
              <a:t>ti</a:t>
            </a:r>
            <a:r>
              <a:rPr lang="en-US" sz="1800" dirty="0"/>
              <a:t>. </a:t>
            </a:r>
            <a:r>
              <a:rPr lang="en-US" sz="1800" dirty="0" err="1"/>
              <a:t>Datorit</a:t>
            </a:r>
            <a:r>
              <a:rPr lang="ro-RO" sz="1800" dirty="0"/>
              <a:t>ă</a:t>
            </a:r>
            <a:r>
              <a:rPr lang="en-US" sz="1800" dirty="0"/>
              <a:t> </a:t>
            </a:r>
            <a:r>
              <a:rPr lang="en-US" sz="1800" dirty="0" err="1"/>
              <a:t>structurii</a:t>
            </a:r>
            <a:r>
              <a:rPr lang="en-US" sz="1800" dirty="0"/>
              <a:t> </a:t>
            </a:r>
            <a:r>
              <a:rPr lang="en-US" sz="1800" dirty="0" err="1"/>
              <a:t>geodezice</a:t>
            </a:r>
            <a:r>
              <a:rPr lang="en-US" sz="1800" dirty="0"/>
              <a:t> a </a:t>
            </a:r>
            <a:r>
              <a:rPr lang="en-US" sz="1800" dirty="0" err="1"/>
              <a:t>solulului</a:t>
            </a:r>
            <a:r>
              <a:rPr lang="en-US" sz="1800" dirty="0"/>
              <a:t>, S</a:t>
            </a:r>
            <a:r>
              <a:rPr lang="ro-RO" sz="1800" dirty="0"/>
              <a:t>ă</a:t>
            </a:r>
            <a:r>
              <a:rPr lang="en-US" sz="1800" dirty="0" err="1"/>
              <a:t>rma</a:t>
            </a:r>
            <a:r>
              <a:rPr lang="ro-RO" sz="1800" dirty="0"/>
              <a:t>ș</a:t>
            </a:r>
            <a:r>
              <a:rPr lang="en-US" sz="1800" dirty="0"/>
              <a:t>u </a:t>
            </a:r>
            <a:r>
              <a:rPr lang="en-US" sz="1800" dirty="0" err="1"/>
              <a:t>ofer</a:t>
            </a:r>
            <a:r>
              <a:rPr lang="ro-RO" sz="1800" dirty="0"/>
              <a:t>ă</a:t>
            </a:r>
            <a:r>
              <a:rPr lang="en-US" sz="1800" dirty="0"/>
              <a:t> </a:t>
            </a:r>
            <a:r>
              <a:rPr lang="en-US" sz="1800" dirty="0" err="1"/>
              <a:t>una</a:t>
            </a:r>
            <a:r>
              <a:rPr lang="en-US" sz="1800" dirty="0"/>
              <a:t> din </a:t>
            </a:r>
            <a:r>
              <a:rPr lang="en-US" sz="1800" dirty="0" err="1"/>
              <a:t>cele</a:t>
            </a:r>
            <a:r>
              <a:rPr lang="en-US" sz="1800" dirty="0"/>
              <a:t> </a:t>
            </a:r>
            <a:r>
              <a:rPr lang="en-US" sz="1800" dirty="0" err="1"/>
              <a:t>mai</a:t>
            </a:r>
            <a:r>
              <a:rPr lang="en-US" sz="1800" dirty="0"/>
              <a:t> </a:t>
            </a:r>
            <a:r>
              <a:rPr lang="en-US" sz="1800" dirty="0" err="1"/>
              <a:t>bune</a:t>
            </a:r>
            <a:r>
              <a:rPr lang="en-US" sz="1800" dirty="0"/>
              <a:t> </a:t>
            </a:r>
            <a:r>
              <a:rPr lang="en-US" sz="1800" dirty="0" err="1"/>
              <a:t>solu</a:t>
            </a:r>
            <a:r>
              <a:rPr lang="ro-RO" sz="1800" dirty="0"/>
              <a:t>ț</a:t>
            </a:r>
            <a:r>
              <a:rPr lang="en-US" sz="1800" dirty="0"/>
              <a:t>ii/</a:t>
            </a:r>
            <a:r>
              <a:rPr lang="en-US" sz="1800" dirty="0" err="1"/>
              <a:t>variante</a:t>
            </a:r>
            <a:r>
              <a:rPr lang="en-US" sz="1800" dirty="0"/>
              <a:t> </a:t>
            </a:r>
            <a:r>
              <a:rPr lang="en-US" sz="1800" dirty="0" err="1"/>
              <a:t>pentru</a:t>
            </a:r>
            <a:r>
              <a:rPr lang="en-US" sz="1800" dirty="0"/>
              <a:t> </a:t>
            </a:r>
            <a:r>
              <a:rPr lang="en-US" sz="1800" dirty="0" err="1"/>
              <a:t>realizarea</a:t>
            </a:r>
            <a:r>
              <a:rPr lang="en-US" sz="1800" dirty="0"/>
              <a:t> </a:t>
            </a:r>
            <a:r>
              <a:rPr lang="en-US" sz="1800" dirty="0" err="1"/>
              <a:t>celui</a:t>
            </a:r>
            <a:r>
              <a:rPr lang="en-US" sz="1800" dirty="0"/>
              <a:t> </a:t>
            </a:r>
            <a:r>
              <a:rPr lang="en-US" sz="1800" dirty="0" err="1"/>
              <a:t>mai</a:t>
            </a:r>
            <a:r>
              <a:rPr lang="en-US" sz="1800" dirty="0"/>
              <a:t> important </a:t>
            </a:r>
            <a:r>
              <a:rPr lang="en-US" sz="1800" dirty="0" err="1"/>
              <a:t>depozit</a:t>
            </a:r>
            <a:r>
              <a:rPr lang="en-US" sz="1800" dirty="0"/>
              <a:t> de </a:t>
            </a:r>
            <a:r>
              <a:rPr lang="ro-RO" sz="1800" dirty="0"/>
              <a:t>î</a:t>
            </a:r>
            <a:r>
              <a:rPr lang="en-US" sz="1800" dirty="0" err="1"/>
              <a:t>nmagazinare</a:t>
            </a:r>
            <a:r>
              <a:rPr lang="en-US" sz="1800" dirty="0"/>
              <a:t> gaze </a:t>
            </a:r>
            <a:r>
              <a:rPr lang="en-US" sz="1800" dirty="0" err="1"/>
              <a:t>naturale</a:t>
            </a:r>
            <a:r>
              <a:rPr lang="en-US" sz="1800" dirty="0"/>
              <a:t> din zona </a:t>
            </a:r>
            <a:r>
              <a:rPr lang="en-US" sz="1800" dirty="0" err="1"/>
              <a:t>Ardealului</a:t>
            </a:r>
            <a:r>
              <a:rPr lang="en-US" sz="1800" dirty="0"/>
              <a:t>; Este </a:t>
            </a:r>
            <a:r>
              <a:rPr lang="en-US" sz="1800" dirty="0" err="1"/>
              <a:t>vorba</a:t>
            </a:r>
            <a:r>
              <a:rPr lang="en-US" sz="1800" dirty="0"/>
              <a:t> </a:t>
            </a:r>
            <a:r>
              <a:rPr lang="ro-RO" sz="1800" dirty="0"/>
              <a:t>î</a:t>
            </a:r>
            <a:r>
              <a:rPr lang="en-US" sz="1800" dirty="0"/>
              <a:t>ns</a:t>
            </a:r>
            <a:r>
              <a:rPr lang="ro-RO" sz="1800" dirty="0"/>
              <a:t>ă</a:t>
            </a:r>
            <a:r>
              <a:rPr lang="en-US" sz="1800" dirty="0"/>
              <a:t> de gaze </a:t>
            </a:r>
            <a:r>
              <a:rPr lang="en-US" sz="1800" dirty="0" err="1"/>
              <a:t>naturale</a:t>
            </a:r>
            <a:r>
              <a:rPr lang="en-US" sz="1800" dirty="0"/>
              <a:t> </a:t>
            </a:r>
            <a:r>
              <a:rPr lang="en-US" sz="1800" dirty="0" err="1"/>
              <a:t>ce</a:t>
            </a:r>
            <a:r>
              <a:rPr lang="en-US" sz="1800" dirty="0"/>
              <a:t> </a:t>
            </a:r>
            <a:r>
              <a:rPr lang="en-US" sz="1800" dirty="0" err="1"/>
              <a:t>vor</a:t>
            </a:r>
            <a:r>
              <a:rPr lang="en-US" sz="1800" dirty="0"/>
              <a:t> fi </a:t>
            </a:r>
            <a:r>
              <a:rPr lang="en-US" sz="1800" dirty="0" err="1"/>
              <a:t>catalogate</a:t>
            </a:r>
            <a:r>
              <a:rPr lang="en-US" sz="1800" dirty="0"/>
              <a:t> ca </a:t>
            </a:r>
            <a:r>
              <a:rPr lang="en-US" sz="1800" dirty="0" err="1"/>
              <a:t>fiind</a:t>
            </a:r>
            <a:r>
              <a:rPr lang="en-US" sz="1800" dirty="0"/>
              <a:t> “</a:t>
            </a:r>
            <a:r>
              <a:rPr lang="ro-RO" sz="1800" dirty="0"/>
              <a:t>î</a:t>
            </a:r>
            <a:r>
              <a:rPr lang="en-US" sz="1800" dirty="0"/>
              <a:t>n </a:t>
            </a:r>
            <a:r>
              <a:rPr lang="en-US" sz="1800" dirty="0" err="1"/>
              <a:t>rezerva</a:t>
            </a:r>
            <a:r>
              <a:rPr lang="en-US" sz="1800" dirty="0"/>
              <a:t> </a:t>
            </a:r>
            <a:r>
              <a:rPr lang="en-US" sz="1800" dirty="0" err="1"/>
              <a:t>statului</a:t>
            </a:r>
            <a:r>
              <a:rPr lang="en-US" sz="1800" dirty="0"/>
              <a:t>” (</a:t>
            </a:r>
            <a:r>
              <a:rPr lang="en-US" sz="1800" dirty="0" err="1"/>
              <a:t>spre</a:t>
            </a:r>
            <a:r>
              <a:rPr lang="en-US" sz="1800" dirty="0"/>
              <a:t> </a:t>
            </a:r>
            <a:r>
              <a:rPr lang="en-US" sz="1800" dirty="0" err="1"/>
              <a:t>deosebire</a:t>
            </a:r>
            <a:r>
              <a:rPr lang="en-US" sz="1800" dirty="0"/>
              <a:t> de </a:t>
            </a:r>
            <a:r>
              <a:rPr lang="en-US" sz="1800" dirty="0" err="1"/>
              <a:t>depozitul</a:t>
            </a:r>
            <a:r>
              <a:rPr lang="en-US" sz="1800" dirty="0"/>
              <a:t> de </a:t>
            </a:r>
            <a:r>
              <a:rPr lang="ro-RO" sz="1800" dirty="0"/>
              <a:t>î</a:t>
            </a:r>
            <a:r>
              <a:rPr lang="en-US" sz="1800" dirty="0" err="1"/>
              <a:t>nmagazinare</a:t>
            </a:r>
            <a:r>
              <a:rPr lang="en-US" sz="1800" dirty="0"/>
              <a:t> gaze </a:t>
            </a:r>
            <a:r>
              <a:rPr lang="en-US" sz="1800" dirty="0" err="1"/>
              <a:t>naturale</a:t>
            </a:r>
            <a:r>
              <a:rPr lang="en-US" sz="1800" dirty="0"/>
              <a:t> din com. </a:t>
            </a:r>
            <a:r>
              <a:rPr lang="en-US" sz="1800" dirty="0" err="1"/>
              <a:t>Balda</a:t>
            </a:r>
            <a:r>
              <a:rPr lang="en-US" sz="1800" dirty="0"/>
              <a:t>, de </a:t>
            </a:r>
            <a:r>
              <a:rPr lang="en-US" sz="1800" dirty="0" err="1"/>
              <a:t>dimensiuni</a:t>
            </a:r>
            <a:r>
              <a:rPr lang="en-US" sz="1800" dirty="0"/>
              <a:t> </a:t>
            </a:r>
            <a:r>
              <a:rPr lang="en-US" sz="1800" dirty="0" err="1"/>
              <a:t>mult</a:t>
            </a:r>
            <a:r>
              <a:rPr lang="en-US" sz="1800" dirty="0"/>
              <a:t> </a:t>
            </a:r>
            <a:r>
              <a:rPr lang="en-US" sz="1800" dirty="0" err="1"/>
              <a:t>mai</a:t>
            </a:r>
            <a:r>
              <a:rPr lang="en-US" sz="1800" dirty="0"/>
              <a:t> </a:t>
            </a:r>
            <a:r>
              <a:rPr lang="en-US" sz="1800" dirty="0" err="1"/>
              <a:t>mici</a:t>
            </a:r>
            <a:r>
              <a:rPr lang="en-US" sz="1800" dirty="0"/>
              <a:t>, </a:t>
            </a:r>
            <a:r>
              <a:rPr lang="en-US" sz="1800" dirty="0" err="1"/>
              <a:t>dar</a:t>
            </a:r>
            <a:r>
              <a:rPr lang="en-US" sz="1800" dirty="0"/>
              <a:t> care </a:t>
            </a:r>
            <a:r>
              <a:rPr lang="en-US" sz="1800" dirty="0" err="1"/>
              <a:t>asigur</a:t>
            </a:r>
            <a:r>
              <a:rPr lang="ro-RO" sz="1800" dirty="0"/>
              <a:t>ă</a:t>
            </a:r>
            <a:r>
              <a:rPr lang="en-US" sz="1800" dirty="0"/>
              <a:t> </a:t>
            </a:r>
            <a:r>
              <a:rPr lang="en-US" sz="1800" dirty="0" err="1"/>
              <a:t>doar</a:t>
            </a:r>
            <a:r>
              <a:rPr lang="en-US" sz="1800" dirty="0"/>
              <a:t> </a:t>
            </a:r>
            <a:r>
              <a:rPr lang="en-US" sz="1800" dirty="0" err="1"/>
              <a:t>rezerve</a:t>
            </a:r>
            <a:r>
              <a:rPr lang="en-US" sz="1800" dirty="0"/>
              <a:t> pe </a:t>
            </a:r>
            <a:r>
              <a:rPr lang="en-US" sz="1800" dirty="0" err="1"/>
              <a:t>timpu</a:t>
            </a:r>
            <a:r>
              <a:rPr lang="en-US" sz="1800" dirty="0"/>
              <a:t> </a:t>
            </a:r>
            <a:r>
              <a:rPr lang="en-US" sz="1800" dirty="0" err="1"/>
              <a:t>verzii</a:t>
            </a:r>
            <a:r>
              <a:rPr lang="en-US" sz="1800" dirty="0"/>
              <a:t> </a:t>
            </a:r>
            <a:r>
              <a:rPr lang="en-US" sz="1800" dirty="0" err="1"/>
              <a:t>pentru</a:t>
            </a:r>
            <a:r>
              <a:rPr lang="en-US" sz="1800" dirty="0"/>
              <a:t> </a:t>
            </a:r>
            <a:r>
              <a:rPr lang="en-US" sz="1800" dirty="0" err="1"/>
              <a:t>echilibrare</a:t>
            </a:r>
            <a:r>
              <a:rPr lang="en-US" sz="1800" dirty="0"/>
              <a:t> </a:t>
            </a:r>
            <a:r>
              <a:rPr lang="en-US" sz="1800" dirty="0" err="1"/>
              <a:t>consum</a:t>
            </a:r>
            <a:r>
              <a:rPr lang="en-US" sz="1800" dirty="0"/>
              <a:t> </a:t>
            </a:r>
            <a:r>
              <a:rPr lang="en-US" sz="1800" dirty="0" err="1"/>
              <a:t>uzual</a:t>
            </a:r>
            <a:r>
              <a:rPr lang="en-US" sz="1800" dirty="0"/>
              <a:t>); </a:t>
            </a:r>
            <a:r>
              <a:rPr lang="en-US" sz="1800" dirty="0" err="1"/>
              <a:t>Investi</a:t>
            </a:r>
            <a:r>
              <a:rPr lang="ro-RO" sz="1800" dirty="0"/>
              <a:t>ț</a:t>
            </a:r>
            <a:r>
              <a:rPr lang="en-US" sz="1800" dirty="0" err="1"/>
              <a:t>ia</a:t>
            </a:r>
            <a:r>
              <a:rPr lang="en-US" sz="1800" dirty="0"/>
              <a:t> </a:t>
            </a:r>
            <a:r>
              <a:rPr lang="ro-RO" sz="1800" dirty="0"/>
              <a:t>î</a:t>
            </a:r>
            <a:r>
              <a:rPr lang="en-US" sz="1800" dirty="0"/>
              <a:t>n </a:t>
            </a:r>
            <a:r>
              <a:rPr lang="en-US" sz="1800" dirty="0" err="1"/>
              <a:t>cauza</a:t>
            </a:r>
            <a:r>
              <a:rPr lang="en-US" sz="1800" dirty="0"/>
              <a:t> a </a:t>
            </a:r>
            <a:r>
              <a:rPr lang="en-US" sz="1800" dirty="0" err="1"/>
              <a:t>fost</a:t>
            </a:r>
            <a:r>
              <a:rPr lang="en-US" sz="1800" dirty="0"/>
              <a:t> de 238 mi</a:t>
            </a:r>
            <a:r>
              <a:rPr lang="ro-RO" sz="1800" dirty="0"/>
              <a:t>l</a:t>
            </a:r>
            <a:r>
              <a:rPr lang="en-US" sz="1800" dirty="0"/>
              <a:t> </a:t>
            </a:r>
            <a:r>
              <a:rPr lang="en-US" sz="1800" dirty="0" err="1"/>
              <a:t>ron</a:t>
            </a:r>
            <a:r>
              <a:rPr lang="en-US" sz="1800" dirty="0"/>
              <a:t>, </a:t>
            </a:r>
            <a:r>
              <a:rPr lang="ro-RO" sz="1800" dirty="0"/>
              <a:t>î</a:t>
            </a:r>
            <a:r>
              <a:rPr lang="en-US" sz="1800" dirty="0" err="1"/>
              <a:t>nceput</a:t>
            </a:r>
            <a:r>
              <a:rPr lang="ro-RO" sz="1800" dirty="0"/>
              <a:t>ă</a:t>
            </a:r>
            <a:r>
              <a:rPr lang="en-US" sz="1800" dirty="0"/>
              <a:t> </a:t>
            </a:r>
            <a:r>
              <a:rPr lang="ro-RO" sz="1800" dirty="0"/>
              <a:t>î</a:t>
            </a:r>
            <a:r>
              <a:rPr lang="en-US" sz="1800" dirty="0"/>
              <a:t>n </a:t>
            </a:r>
            <a:r>
              <a:rPr lang="en-US" sz="1800" dirty="0" err="1"/>
              <a:t>anul</a:t>
            </a:r>
            <a:r>
              <a:rPr lang="en-US" sz="1800" dirty="0"/>
              <a:t> 2014 </a:t>
            </a:r>
            <a:r>
              <a:rPr lang="ro-RO" sz="1800" dirty="0"/>
              <a:t>ș</a:t>
            </a:r>
            <a:r>
              <a:rPr lang="en-US" sz="1800" dirty="0" err="1"/>
              <a:t>i</a:t>
            </a:r>
            <a:r>
              <a:rPr lang="en-US" sz="1800" dirty="0"/>
              <a:t> </a:t>
            </a:r>
            <a:r>
              <a:rPr lang="en-US" sz="1800" dirty="0" err="1"/>
              <a:t>inaugurat</a:t>
            </a:r>
            <a:r>
              <a:rPr lang="ro-RO" sz="1800" dirty="0"/>
              <a:t>ă</a:t>
            </a:r>
            <a:r>
              <a:rPr lang="en-US" sz="1800" dirty="0"/>
              <a:t> </a:t>
            </a:r>
            <a:r>
              <a:rPr lang="ro-RO" sz="1800" dirty="0"/>
              <a:t>î</a:t>
            </a:r>
            <a:r>
              <a:rPr lang="en-US" sz="1800" dirty="0"/>
              <a:t>n </a:t>
            </a:r>
            <a:r>
              <a:rPr lang="en-US" sz="1800" dirty="0" err="1"/>
              <a:t>iulie</a:t>
            </a:r>
            <a:r>
              <a:rPr lang="en-US" sz="1800" dirty="0"/>
              <a:t> 2016;</a:t>
            </a:r>
          </a:p>
          <a:p>
            <a:pPr>
              <a:buFontTx/>
              <a:buChar char="-"/>
            </a:pPr>
            <a:r>
              <a:rPr lang="en-US" sz="1800" dirty="0"/>
              <a:t>Este al </a:t>
            </a:r>
            <a:r>
              <a:rPr lang="en-US" sz="1800" dirty="0" err="1"/>
              <a:t>doilea</a:t>
            </a:r>
            <a:r>
              <a:rPr lang="en-US" sz="1800" dirty="0"/>
              <a:t> </a:t>
            </a:r>
            <a:r>
              <a:rPr lang="en-US" sz="1800" dirty="0" err="1"/>
              <a:t>depozit</a:t>
            </a:r>
            <a:r>
              <a:rPr lang="en-US" sz="1800" dirty="0"/>
              <a:t> de </a:t>
            </a:r>
            <a:r>
              <a:rPr lang="ro-RO" sz="1800" dirty="0"/>
              <a:t>î</a:t>
            </a:r>
            <a:r>
              <a:rPr lang="en-US" sz="1800" dirty="0" err="1"/>
              <a:t>nmagazinare</a:t>
            </a:r>
            <a:r>
              <a:rPr lang="en-US" sz="1800" dirty="0"/>
              <a:t> ca m</a:t>
            </a:r>
            <a:r>
              <a:rPr lang="ro-RO" sz="1800" dirty="0"/>
              <a:t>ă</a:t>
            </a:r>
            <a:r>
              <a:rPr lang="en-US" sz="1800" dirty="0"/>
              <a:t>rime din re</a:t>
            </a:r>
            <a:r>
              <a:rPr lang="ro-RO" sz="1800" dirty="0"/>
              <a:t>ț</a:t>
            </a:r>
            <a:r>
              <a:rPr lang="en-US" sz="1800" dirty="0" err="1"/>
              <a:t>eaua</a:t>
            </a:r>
            <a:r>
              <a:rPr lang="en-US" sz="1800" dirty="0"/>
              <a:t> </a:t>
            </a:r>
            <a:r>
              <a:rPr lang="en-US" sz="1800" dirty="0" err="1"/>
              <a:t>Romgaz</a:t>
            </a:r>
            <a:r>
              <a:rPr lang="en-US" sz="1800" dirty="0"/>
              <a:t>, care </a:t>
            </a:r>
            <a:r>
              <a:rPr lang="en-US" sz="1800" dirty="0" err="1"/>
              <a:t>va</a:t>
            </a:r>
            <a:r>
              <a:rPr lang="en-US" sz="1800" dirty="0"/>
              <a:t> </a:t>
            </a:r>
            <a:r>
              <a:rPr lang="en-US" sz="1800" dirty="0" err="1"/>
              <a:t>atrage</a:t>
            </a:r>
            <a:r>
              <a:rPr lang="en-US" sz="1800" dirty="0"/>
              <a:t> </a:t>
            </a:r>
            <a:r>
              <a:rPr lang="en-US" sz="1800" dirty="0" err="1"/>
              <a:t>alte</a:t>
            </a:r>
            <a:r>
              <a:rPr lang="en-US" sz="1800" dirty="0"/>
              <a:t> </a:t>
            </a:r>
            <a:r>
              <a:rPr lang="en-US" sz="1800" dirty="0" err="1"/>
              <a:t>investi</a:t>
            </a:r>
            <a:r>
              <a:rPr lang="ro-RO" sz="1800" dirty="0"/>
              <a:t>ț</a:t>
            </a:r>
            <a:r>
              <a:rPr lang="en-US" sz="1800" dirty="0"/>
              <a:t>ii din </a:t>
            </a:r>
            <a:r>
              <a:rPr lang="en-US" sz="1800" dirty="0" err="1"/>
              <a:t>partea</a:t>
            </a:r>
            <a:r>
              <a:rPr lang="en-US" sz="1800" dirty="0"/>
              <a:t> </a:t>
            </a:r>
            <a:r>
              <a:rPr lang="en-US" sz="1800" dirty="0" err="1"/>
              <a:t>unor</a:t>
            </a:r>
            <a:r>
              <a:rPr lang="en-US" sz="1800" dirty="0"/>
              <a:t> </a:t>
            </a:r>
            <a:r>
              <a:rPr lang="en-US" sz="1800" dirty="0" err="1"/>
              <a:t>societ</a:t>
            </a:r>
            <a:r>
              <a:rPr lang="ro-RO" sz="1800" dirty="0"/>
              <a:t>ăț</a:t>
            </a:r>
            <a:r>
              <a:rPr lang="en-US" sz="1800" dirty="0" err="1"/>
              <a:t>i</a:t>
            </a:r>
            <a:r>
              <a:rPr lang="en-US" sz="1800" dirty="0"/>
              <a:t> </a:t>
            </a:r>
            <a:r>
              <a:rPr lang="en-US" sz="1800" dirty="0" err="1"/>
              <a:t>ce</a:t>
            </a:r>
            <a:r>
              <a:rPr lang="en-US" sz="1800" dirty="0"/>
              <a:t> </a:t>
            </a:r>
            <a:r>
              <a:rPr lang="en-US" sz="1800" dirty="0" err="1"/>
              <a:t>vor</a:t>
            </a:r>
            <a:r>
              <a:rPr lang="en-US" sz="1800" dirty="0"/>
              <a:t> </a:t>
            </a:r>
            <a:r>
              <a:rPr lang="en-US" sz="1800" dirty="0" err="1"/>
              <a:t>presta</a:t>
            </a:r>
            <a:r>
              <a:rPr lang="en-US" sz="1800" dirty="0"/>
              <a:t> diverse </a:t>
            </a:r>
            <a:r>
              <a:rPr lang="en-US" sz="1800" dirty="0" err="1"/>
              <a:t>servicii</a:t>
            </a:r>
            <a:r>
              <a:rPr lang="en-US" sz="1800" dirty="0"/>
              <a:t> </a:t>
            </a:r>
            <a:r>
              <a:rPr lang="en-US" sz="1800" dirty="0" err="1"/>
              <a:t>adiacente</a:t>
            </a:r>
            <a:r>
              <a:rPr lang="en-US" sz="1800" dirty="0"/>
              <a:t> </a:t>
            </a:r>
            <a:r>
              <a:rPr lang="en-US" sz="1800" dirty="0" err="1"/>
              <a:t>pentru</a:t>
            </a:r>
            <a:r>
              <a:rPr lang="en-US" sz="1800" dirty="0"/>
              <a:t> </a:t>
            </a:r>
            <a:r>
              <a:rPr lang="en-US" sz="1800" dirty="0" err="1"/>
              <a:t>func</a:t>
            </a:r>
            <a:r>
              <a:rPr lang="ro-RO" sz="1800" dirty="0"/>
              <a:t>ț</a:t>
            </a:r>
            <a:r>
              <a:rPr lang="en-US" sz="1800" dirty="0" err="1"/>
              <a:t>ionarea</a:t>
            </a:r>
            <a:r>
              <a:rPr lang="en-US" sz="1800" dirty="0"/>
              <a:t> </a:t>
            </a:r>
            <a:r>
              <a:rPr lang="en-US" sz="1800" dirty="0" err="1"/>
              <a:t>acestui</a:t>
            </a:r>
            <a:r>
              <a:rPr lang="en-US" sz="1800" dirty="0"/>
              <a:t> </a:t>
            </a:r>
            <a:r>
              <a:rPr lang="en-US" sz="1800" dirty="0" err="1"/>
              <a:t>depozit</a:t>
            </a:r>
            <a:endParaRPr lang="en-US" sz="1800" dirty="0"/>
          </a:p>
        </p:txBody>
      </p:sp>
      <p:sp>
        <p:nvSpPr>
          <p:cNvPr id="3" name="Title 2"/>
          <p:cNvSpPr>
            <a:spLocks noGrp="1"/>
          </p:cNvSpPr>
          <p:nvPr>
            <p:ph type="title"/>
          </p:nvPr>
        </p:nvSpPr>
        <p:spPr>
          <a:xfrm>
            <a:off x="457200" y="274638"/>
            <a:ext cx="8229600" cy="792162"/>
          </a:xfrm>
        </p:spPr>
        <p:txBody>
          <a:bodyPr>
            <a:normAutofit/>
          </a:bodyPr>
          <a:lstStyle/>
          <a:p>
            <a:r>
              <a:rPr lang="en-US" sz="3400" dirty="0" err="1"/>
              <a:t>Economia</a:t>
            </a:r>
            <a:r>
              <a:rPr lang="en-US" sz="3400" dirty="0"/>
              <a:t> - </a:t>
            </a:r>
            <a:r>
              <a:rPr lang="en-US" sz="3400" dirty="0" err="1"/>
              <a:t>investitii</a:t>
            </a:r>
            <a:endParaRPr lang="en-US" sz="3400" dirty="0"/>
          </a:p>
        </p:txBody>
      </p:sp>
    </p:spTree>
    <p:extLst>
      <p:ext uri="{BB962C8B-B14F-4D97-AF65-F5344CB8AC3E}">
        <p14:creationId xmlns:p14="http://schemas.microsoft.com/office/powerpoint/2010/main" val="3267795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458200" cy="5257800"/>
          </a:xfrm>
        </p:spPr>
        <p:txBody>
          <a:bodyPr>
            <a:noAutofit/>
          </a:bodyPr>
          <a:lstStyle/>
          <a:p>
            <a:pPr>
              <a:buFontTx/>
              <a:buChar char="-"/>
            </a:pPr>
            <a:r>
              <a:rPr lang="en-US" sz="1800" dirty="0">
                <a:latin typeface="Sagoe"/>
              </a:rPr>
              <a:t>Pe l</a:t>
            </a:r>
            <a:r>
              <a:rPr lang="ro-RO" sz="1800" dirty="0">
                <a:latin typeface="Sagoe"/>
              </a:rPr>
              <a:t>â</a:t>
            </a:r>
            <a:r>
              <a:rPr lang="en-US" sz="1800" dirty="0">
                <a:latin typeface="Sagoe"/>
              </a:rPr>
              <a:t>ng</a:t>
            </a:r>
            <a:r>
              <a:rPr lang="ro-RO" sz="1800" dirty="0">
                <a:latin typeface="Sagoe"/>
              </a:rPr>
              <a:t>ă</a:t>
            </a:r>
            <a:r>
              <a:rPr lang="en-US" sz="1800" dirty="0">
                <a:latin typeface="Sagoe"/>
              </a:rPr>
              <a:t> </a:t>
            </a:r>
            <a:r>
              <a:rPr lang="en-US" sz="1800" dirty="0" err="1">
                <a:latin typeface="Sagoe"/>
              </a:rPr>
              <a:t>agen</a:t>
            </a:r>
            <a:r>
              <a:rPr lang="ro-RO" sz="1800" dirty="0">
                <a:latin typeface="Sagoe"/>
              </a:rPr>
              <a:t>ț</a:t>
            </a:r>
            <a:r>
              <a:rPr lang="en-US" sz="1800" dirty="0">
                <a:latin typeface="Sagoe"/>
              </a:rPr>
              <a:t>ii economici care </a:t>
            </a:r>
            <a:r>
              <a:rPr lang="en-US" sz="1800" dirty="0" err="1">
                <a:latin typeface="Sagoe"/>
              </a:rPr>
              <a:t>erau</a:t>
            </a:r>
            <a:r>
              <a:rPr lang="en-US" sz="1800" dirty="0">
                <a:latin typeface="Sagoe"/>
              </a:rPr>
              <a:t> </a:t>
            </a:r>
            <a:r>
              <a:rPr lang="ro-RO" sz="1800" dirty="0">
                <a:latin typeface="Sagoe"/>
              </a:rPr>
              <a:t>î</a:t>
            </a:r>
            <a:r>
              <a:rPr lang="en-US" sz="1800" dirty="0" err="1">
                <a:latin typeface="Sagoe"/>
              </a:rPr>
              <a:t>nregistra</a:t>
            </a:r>
            <a:r>
              <a:rPr lang="ro-RO" sz="1800" dirty="0">
                <a:latin typeface="Sagoe"/>
              </a:rPr>
              <a:t>ț</a:t>
            </a:r>
            <a:r>
              <a:rPr lang="en-US" sz="1800" dirty="0" err="1">
                <a:latin typeface="Sagoe"/>
              </a:rPr>
              <a:t>i</a:t>
            </a:r>
            <a:r>
              <a:rPr lang="en-US" sz="1800" dirty="0">
                <a:latin typeface="Sagoe"/>
              </a:rPr>
              <a:t> fiscal pe raza </a:t>
            </a:r>
            <a:r>
              <a:rPr lang="en-US" sz="1800" dirty="0" err="1">
                <a:latin typeface="Sagoe"/>
              </a:rPr>
              <a:t>ora</a:t>
            </a:r>
            <a:r>
              <a:rPr lang="ro-RO" sz="1800" dirty="0">
                <a:latin typeface="Sagoe"/>
              </a:rPr>
              <a:t>ș</a:t>
            </a:r>
            <a:r>
              <a:rPr lang="en-US" sz="1800" dirty="0" err="1">
                <a:latin typeface="Sagoe"/>
              </a:rPr>
              <a:t>ului</a:t>
            </a:r>
            <a:r>
              <a:rPr lang="en-US" sz="1800" dirty="0">
                <a:latin typeface="Sagoe"/>
              </a:rPr>
              <a:t> S</a:t>
            </a:r>
            <a:r>
              <a:rPr lang="ro-RO" sz="1800" dirty="0">
                <a:latin typeface="Sagoe"/>
              </a:rPr>
              <a:t>ă</a:t>
            </a:r>
            <a:r>
              <a:rPr lang="en-US" sz="1800" dirty="0" err="1">
                <a:latin typeface="Sagoe"/>
              </a:rPr>
              <a:t>rma</a:t>
            </a:r>
            <a:r>
              <a:rPr lang="ro-RO" sz="1800" dirty="0">
                <a:latin typeface="Sagoe"/>
              </a:rPr>
              <a:t>ș</a:t>
            </a:r>
            <a:r>
              <a:rPr lang="en-US" sz="1800" dirty="0">
                <a:latin typeface="Sagoe"/>
              </a:rPr>
              <a:t>u, exist</a:t>
            </a:r>
            <a:r>
              <a:rPr lang="ro-RO" sz="1800" dirty="0">
                <a:latin typeface="Sagoe"/>
              </a:rPr>
              <a:t>ă</a:t>
            </a:r>
            <a:r>
              <a:rPr lang="en-US" sz="1800" dirty="0">
                <a:latin typeface="Sagoe"/>
              </a:rPr>
              <a:t> </a:t>
            </a:r>
            <a:r>
              <a:rPr lang="en-US" sz="1800" dirty="0" err="1">
                <a:latin typeface="Sagoe"/>
              </a:rPr>
              <a:t>alte</a:t>
            </a:r>
            <a:r>
              <a:rPr lang="en-US" sz="1800" dirty="0">
                <a:latin typeface="Sagoe"/>
              </a:rPr>
              <a:t> </a:t>
            </a:r>
            <a:r>
              <a:rPr lang="en-US" sz="1800" dirty="0" err="1">
                <a:latin typeface="Sagoe"/>
              </a:rPr>
              <a:t>societ</a:t>
            </a:r>
            <a:r>
              <a:rPr lang="ro-RO" sz="1800" dirty="0">
                <a:latin typeface="Sagoe"/>
              </a:rPr>
              <a:t>ăț</a:t>
            </a:r>
            <a:r>
              <a:rPr lang="en-US" sz="1800" dirty="0" err="1">
                <a:latin typeface="Sagoe"/>
              </a:rPr>
              <a:t>i</a:t>
            </a:r>
            <a:r>
              <a:rPr lang="en-US" sz="1800" dirty="0">
                <a:latin typeface="Sagoe"/>
              </a:rPr>
              <a:t> </a:t>
            </a:r>
            <a:r>
              <a:rPr lang="en-US" sz="1800" dirty="0" err="1">
                <a:latin typeface="Sagoe"/>
              </a:rPr>
              <a:t>importante</a:t>
            </a:r>
            <a:r>
              <a:rPr lang="en-US" sz="1800" dirty="0">
                <a:latin typeface="Sagoe"/>
              </a:rPr>
              <a:t> </a:t>
            </a:r>
            <a:r>
              <a:rPr lang="en-US" sz="1800" dirty="0" err="1">
                <a:latin typeface="Sagoe"/>
              </a:rPr>
              <a:t>ce</a:t>
            </a:r>
            <a:r>
              <a:rPr lang="en-US" sz="1800" dirty="0">
                <a:latin typeface="Sagoe"/>
              </a:rPr>
              <a:t> au </a:t>
            </a:r>
            <a:r>
              <a:rPr lang="en-US" sz="1800" dirty="0" err="1">
                <a:latin typeface="Sagoe"/>
              </a:rPr>
              <a:t>deschi</a:t>
            </a:r>
            <a:r>
              <a:rPr lang="ro-RO" sz="1800" dirty="0">
                <a:latin typeface="Sagoe"/>
              </a:rPr>
              <a:t>s</a:t>
            </a:r>
            <a:r>
              <a:rPr lang="en-US" sz="1800" dirty="0">
                <a:latin typeface="Sagoe"/>
              </a:rPr>
              <a:t>e </a:t>
            </a:r>
            <a:r>
              <a:rPr lang="en-US" sz="1800" dirty="0" err="1">
                <a:latin typeface="Sagoe"/>
              </a:rPr>
              <a:t>puncte</a:t>
            </a:r>
            <a:r>
              <a:rPr lang="en-US" sz="1800" dirty="0">
                <a:latin typeface="Sagoe"/>
              </a:rPr>
              <a:t> de </a:t>
            </a:r>
            <a:r>
              <a:rPr lang="en-US" sz="1800" dirty="0" err="1">
                <a:latin typeface="Sagoe"/>
              </a:rPr>
              <a:t>lucru</a:t>
            </a:r>
            <a:r>
              <a:rPr lang="en-US" sz="1800" dirty="0">
                <a:latin typeface="Sagoe"/>
              </a:rPr>
              <a:t> </a:t>
            </a:r>
            <a:r>
              <a:rPr lang="ro-RO" sz="1800" dirty="0">
                <a:latin typeface="Sagoe"/>
              </a:rPr>
              <a:t>ș</a:t>
            </a:r>
            <a:r>
              <a:rPr lang="en-US" sz="1800" dirty="0" err="1">
                <a:latin typeface="Sagoe"/>
              </a:rPr>
              <a:t>i</a:t>
            </a:r>
            <a:r>
              <a:rPr lang="en-US" sz="1800" dirty="0">
                <a:latin typeface="Sagoe"/>
              </a:rPr>
              <a:t> care </a:t>
            </a:r>
            <a:r>
              <a:rPr lang="en-US" sz="1800" dirty="0" err="1">
                <a:latin typeface="Sagoe"/>
              </a:rPr>
              <a:t>contribuie</a:t>
            </a:r>
            <a:r>
              <a:rPr lang="en-US" sz="1800" dirty="0">
                <a:latin typeface="Sagoe"/>
              </a:rPr>
              <a:t> </a:t>
            </a:r>
            <a:r>
              <a:rPr lang="ro-RO" sz="1800" dirty="0">
                <a:latin typeface="Sagoe"/>
              </a:rPr>
              <a:t>î</a:t>
            </a:r>
            <a:r>
              <a:rPr lang="en-US" sz="1800" dirty="0">
                <a:latin typeface="Sagoe"/>
              </a:rPr>
              <a:t>n mod direct la </a:t>
            </a:r>
            <a:r>
              <a:rPr lang="en-US" sz="1800" dirty="0" err="1">
                <a:latin typeface="Sagoe"/>
              </a:rPr>
              <a:t>bugetul</a:t>
            </a:r>
            <a:r>
              <a:rPr lang="en-US" sz="1800" dirty="0">
                <a:latin typeface="Sagoe"/>
              </a:rPr>
              <a:t> local </a:t>
            </a:r>
            <a:r>
              <a:rPr lang="en-US" sz="1800" dirty="0" err="1">
                <a:latin typeface="Sagoe"/>
              </a:rPr>
              <a:t>prin</a:t>
            </a:r>
            <a:r>
              <a:rPr lang="en-US" sz="1800" dirty="0">
                <a:latin typeface="Sagoe"/>
              </a:rPr>
              <a:t> “</a:t>
            </a:r>
            <a:r>
              <a:rPr lang="en-US" sz="1800" dirty="0" err="1">
                <a:latin typeface="Sagoe"/>
              </a:rPr>
              <a:t>cotele</a:t>
            </a:r>
            <a:r>
              <a:rPr lang="en-US" sz="1800" dirty="0">
                <a:latin typeface="Sagoe"/>
              </a:rPr>
              <a:t> defalcate din </a:t>
            </a:r>
            <a:r>
              <a:rPr lang="en-US" sz="1800" dirty="0" err="1">
                <a:latin typeface="Sagoe"/>
              </a:rPr>
              <a:t>impozitul</a:t>
            </a:r>
            <a:r>
              <a:rPr lang="en-US" sz="1800" dirty="0">
                <a:latin typeface="Sagoe"/>
              </a:rPr>
              <a:t> pe </a:t>
            </a:r>
            <a:r>
              <a:rPr lang="en-US" sz="1800" dirty="0" err="1">
                <a:latin typeface="Sagoe"/>
              </a:rPr>
              <a:t>venit</a:t>
            </a:r>
            <a:r>
              <a:rPr lang="en-US" sz="1800" dirty="0">
                <a:latin typeface="Sagoe"/>
              </a:rPr>
              <a:t>” (</a:t>
            </a:r>
            <a:r>
              <a:rPr lang="en-US" sz="1800" dirty="0" err="1">
                <a:latin typeface="Sagoe"/>
              </a:rPr>
              <a:t>cota</a:t>
            </a:r>
            <a:r>
              <a:rPr lang="en-US" sz="1800" dirty="0">
                <a:latin typeface="Sagoe"/>
              </a:rPr>
              <a:t> parte din </a:t>
            </a:r>
            <a:r>
              <a:rPr lang="en-US" sz="1800" dirty="0" err="1">
                <a:latin typeface="Sagoe"/>
              </a:rPr>
              <a:t>impozitul</a:t>
            </a:r>
            <a:r>
              <a:rPr lang="en-US" sz="1800" dirty="0">
                <a:latin typeface="Sagoe"/>
              </a:rPr>
              <a:t> pe </a:t>
            </a:r>
            <a:r>
              <a:rPr lang="en-US" sz="1800" dirty="0" err="1">
                <a:latin typeface="Sagoe"/>
              </a:rPr>
              <a:t>salarii</a:t>
            </a:r>
            <a:r>
              <a:rPr lang="en-US" sz="1800" dirty="0">
                <a:latin typeface="Sagoe"/>
              </a:rPr>
              <a:t> care se </a:t>
            </a:r>
            <a:r>
              <a:rPr lang="en-US" sz="1800" dirty="0" err="1">
                <a:latin typeface="Sagoe"/>
              </a:rPr>
              <a:t>transfera</a:t>
            </a:r>
            <a:r>
              <a:rPr lang="en-US" sz="1800" dirty="0">
                <a:latin typeface="Sagoe"/>
              </a:rPr>
              <a:t> la </a:t>
            </a:r>
            <a:r>
              <a:rPr lang="en-US" sz="1800" dirty="0" err="1">
                <a:latin typeface="Sagoe"/>
              </a:rPr>
              <a:t>bugetul</a:t>
            </a:r>
            <a:r>
              <a:rPr lang="en-US" sz="1800" dirty="0">
                <a:latin typeface="Sagoe"/>
              </a:rPr>
              <a:t> local): PGS </a:t>
            </a:r>
            <a:r>
              <a:rPr lang="en-US" sz="1800" dirty="0" err="1">
                <a:latin typeface="Sagoe"/>
              </a:rPr>
              <a:t>Sofa&amp;Co</a:t>
            </a:r>
            <a:r>
              <a:rPr lang="en-US" sz="1800" dirty="0">
                <a:latin typeface="Sagoe"/>
              </a:rPr>
              <a:t> </a:t>
            </a:r>
            <a:r>
              <a:rPr lang="ro-RO" sz="1800" dirty="0">
                <a:latin typeface="Sagoe"/>
              </a:rPr>
              <a:t>ș</a:t>
            </a:r>
            <a:r>
              <a:rPr lang="en-US" sz="1800" dirty="0" err="1">
                <a:latin typeface="Sagoe"/>
              </a:rPr>
              <a:t>i</a:t>
            </a:r>
            <a:r>
              <a:rPr lang="en-US" sz="1800" dirty="0">
                <a:latin typeface="Sagoe"/>
              </a:rPr>
              <a:t> E-ON Gaz Rom</a:t>
            </a:r>
            <a:r>
              <a:rPr lang="ro-RO" sz="1800" dirty="0">
                <a:latin typeface="Sagoe"/>
              </a:rPr>
              <a:t>â</a:t>
            </a:r>
            <a:r>
              <a:rPr lang="en-US" sz="1800" dirty="0" err="1">
                <a:latin typeface="Sagoe"/>
              </a:rPr>
              <a:t>nia</a:t>
            </a:r>
            <a:r>
              <a:rPr lang="en-US" sz="1800" dirty="0">
                <a:latin typeface="Sagoe"/>
              </a:rPr>
              <a:t> (prima cu </a:t>
            </a:r>
            <a:r>
              <a:rPr lang="en-US" sz="1800" dirty="0" err="1">
                <a:latin typeface="Sagoe"/>
              </a:rPr>
              <a:t>peste</a:t>
            </a:r>
            <a:r>
              <a:rPr lang="en-US" sz="1800" dirty="0">
                <a:latin typeface="Sagoe"/>
              </a:rPr>
              <a:t> 300 </a:t>
            </a:r>
            <a:r>
              <a:rPr lang="en-US" sz="1800" dirty="0" err="1">
                <a:latin typeface="Sagoe"/>
              </a:rPr>
              <a:t>angaja</a:t>
            </a:r>
            <a:r>
              <a:rPr lang="ro-RO" sz="1800" dirty="0">
                <a:latin typeface="Sagoe"/>
              </a:rPr>
              <a:t>ț</a:t>
            </a:r>
            <a:r>
              <a:rPr lang="en-US" sz="1800" dirty="0" err="1">
                <a:latin typeface="Sagoe"/>
              </a:rPr>
              <a:t>i</a:t>
            </a:r>
            <a:r>
              <a:rPr lang="en-US" sz="1800" dirty="0">
                <a:latin typeface="Sagoe"/>
              </a:rPr>
              <a:t> </a:t>
            </a:r>
            <a:r>
              <a:rPr lang="en-US" sz="1800" dirty="0" err="1">
                <a:latin typeface="Sagoe"/>
              </a:rPr>
              <a:t>iar</a:t>
            </a:r>
            <a:r>
              <a:rPr lang="en-US" sz="1800" dirty="0">
                <a:latin typeface="Sagoe"/>
              </a:rPr>
              <a:t> </a:t>
            </a:r>
            <a:r>
              <a:rPr lang="en-US" sz="1800" dirty="0" err="1">
                <a:latin typeface="Sagoe"/>
              </a:rPr>
              <a:t>cea</a:t>
            </a:r>
            <a:r>
              <a:rPr lang="en-US" sz="1800" dirty="0">
                <a:latin typeface="Sagoe"/>
              </a:rPr>
              <a:t> de-a </a:t>
            </a:r>
            <a:r>
              <a:rPr lang="en-US" sz="1800" dirty="0" err="1">
                <a:latin typeface="Sagoe"/>
              </a:rPr>
              <a:t>doua</a:t>
            </a:r>
            <a:r>
              <a:rPr lang="en-US" sz="1800" dirty="0">
                <a:latin typeface="Sagoe"/>
              </a:rPr>
              <a:t> cu </a:t>
            </a:r>
            <a:r>
              <a:rPr lang="en-US" sz="1800" dirty="0" err="1">
                <a:latin typeface="Sagoe"/>
              </a:rPr>
              <a:t>peste</a:t>
            </a:r>
            <a:r>
              <a:rPr lang="en-US" sz="1800" dirty="0">
                <a:latin typeface="Sagoe"/>
              </a:rPr>
              <a:t> 100 </a:t>
            </a:r>
            <a:r>
              <a:rPr lang="en-US" sz="1800" dirty="0" err="1">
                <a:latin typeface="Sagoe"/>
              </a:rPr>
              <a:t>angaja</a:t>
            </a:r>
            <a:r>
              <a:rPr lang="ro-RO" sz="1800" dirty="0">
                <a:latin typeface="Sagoe"/>
              </a:rPr>
              <a:t>ț</a:t>
            </a:r>
            <a:r>
              <a:rPr lang="en-US" sz="1800" dirty="0" err="1">
                <a:latin typeface="Sagoe"/>
              </a:rPr>
              <a:t>i</a:t>
            </a:r>
            <a:r>
              <a:rPr lang="en-US" sz="1800" dirty="0">
                <a:latin typeface="Sagoe"/>
              </a:rPr>
              <a:t> </a:t>
            </a:r>
            <a:r>
              <a:rPr lang="en-US" sz="1800" dirty="0" err="1">
                <a:latin typeface="Sagoe"/>
              </a:rPr>
              <a:t>fiecare</a:t>
            </a:r>
            <a:r>
              <a:rPr lang="en-US" sz="1800" dirty="0">
                <a:latin typeface="Sagoe"/>
              </a:rPr>
              <a:t>), SC </a:t>
            </a:r>
            <a:r>
              <a:rPr lang="en-US" sz="1800" dirty="0" err="1">
                <a:latin typeface="Sagoe"/>
              </a:rPr>
              <a:t>Transgaz</a:t>
            </a:r>
            <a:r>
              <a:rPr lang="en-US" sz="1800" dirty="0">
                <a:latin typeface="Sagoe"/>
              </a:rPr>
              <a:t>, SC </a:t>
            </a:r>
            <a:r>
              <a:rPr lang="en-US" sz="1800" dirty="0" err="1">
                <a:latin typeface="Sagoe"/>
              </a:rPr>
              <a:t>Romgaz</a:t>
            </a:r>
            <a:r>
              <a:rPr lang="en-US" sz="1800" dirty="0">
                <a:latin typeface="Sagoe"/>
              </a:rPr>
              <a:t> </a:t>
            </a:r>
            <a:r>
              <a:rPr lang="en-US" sz="1800" dirty="0" err="1">
                <a:latin typeface="Sagoe"/>
              </a:rPr>
              <a:t>suc</a:t>
            </a:r>
            <a:r>
              <a:rPr lang="en-US" sz="1800" dirty="0">
                <a:latin typeface="Sagoe"/>
              </a:rPr>
              <a:t> Media</a:t>
            </a:r>
            <a:r>
              <a:rPr lang="ro-RO" sz="1800" dirty="0">
                <a:latin typeface="Sagoe"/>
              </a:rPr>
              <a:t>ș</a:t>
            </a:r>
            <a:r>
              <a:rPr lang="en-US" sz="1800" dirty="0">
                <a:latin typeface="Sagoe"/>
              </a:rPr>
              <a:t> (</a:t>
            </a:r>
            <a:r>
              <a:rPr lang="en-US" sz="1800" dirty="0" err="1">
                <a:latin typeface="Sagoe"/>
              </a:rPr>
              <a:t>fiecare</a:t>
            </a:r>
            <a:r>
              <a:rPr lang="en-US" sz="1800" dirty="0">
                <a:latin typeface="Sagoe"/>
              </a:rPr>
              <a:t> cu </a:t>
            </a:r>
            <a:r>
              <a:rPr lang="en-US" sz="1800" dirty="0" err="1">
                <a:latin typeface="Sagoe"/>
              </a:rPr>
              <a:t>peste</a:t>
            </a:r>
            <a:r>
              <a:rPr lang="en-US" sz="1800" dirty="0">
                <a:latin typeface="Sagoe"/>
              </a:rPr>
              <a:t> 50 de </a:t>
            </a:r>
            <a:r>
              <a:rPr lang="en-US" sz="1800" dirty="0" err="1">
                <a:latin typeface="Sagoe"/>
              </a:rPr>
              <a:t>angajati</a:t>
            </a:r>
            <a:r>
              <a:rPr lang="en-US" sz="1800" dirty="0">
                <a:latin typeface="Sagoe"/>
              </a:rPr>
              <a:t>)</a:t>
            </a:r>
          </a:p>
          <a:p>
            <a:pPr algn="l"/>
            <a:r>
              <a:rPr lang="en-US" sz="1800" b="0" i="0" u="none" strike="noStrike" baseline="0" dirty="0" err="1">
                <a:latin typeface="Sagoe"/>
              </a:rPr>
              <a:t>Începând</a:t>
            </a:r>
            <a:r>
              <a:rPr lang="en-US" sz="1800" b="0" i="0" u="none" strike="noStrike" baseline="0" dirty="0">
                <a:latin typeface="Sagoe"/>
              </a:rPr>
              <a:t> cu </a:t>
            </a:r>
            <a:r>
              <a:rPr lang="en-US" sz="1800" b="0" i="0" u="none" strike="noStrike" baseline="0" dirty="0" err="1">
                <a:latin typeface="Sagoe"/>
              </a:rPr>
              <a:t>anul</a:t>
            </a:r>
            <a:r>
              <a:rPr lang="en-US" sz="1800" b="0" i="0" u="none" strike="noStrike" baseline="0" dirty="0">
                <a:latin typeface="Sagoe"/>
              </a:rPr>
              <a:t> 2020, SNGN </a:t>
            </a:r>
            <a:r>
              <a:rPr lang="en-US" sz="1800" b="0" i="0" u="none" strike="noStrike" baseline="0" dirty="0" err="1">
                <a:latin typeface="Sagoe"/>
              </a:rPr>
              <a:t>Romgaz</a:t>
            </a:r>
            <a:r>
              <a:rPr lang="en-US" sz="1800" b="0" i="0" u="none" strike="noStrike" baseline="0" dirty="0">
                <a:latin typeface="Sagoe"/>
              </a:rPr>
              <a:t> SA </a:t>
            </a:r>
            <a:r>
              <a:rPr lang="en-US" sz="1800" b="0" i="0" u="none" strike="noStrike" baseline="0" dirty="0" err="1">
                <a:latin typeface="Sagoe"/>
              </a:rPr>
              <a:t>prin</a:t>
            </a:r>
            <a:r>
              <a:rPr lang="en-US" sz="1800" b="0" i="0" u="none" strike="noStrike" baseline="0" dirty="0">
                <a:latin typeface="Sagoe"/>
              </a:rPr>
              <a:t> FIGN DEPOGAZ </a:t>
            </a:r>
            <a:r>
              <a:rPr lang="en-US" sz="1800" b="0" i="0" u="none" strike="noStrike" baseline="0" dirty="0" err="1">
                <a:latin typeface="Sagoe"/>
              </a:rPr>
              <a:t>Ploiești</a:t>
            </a:r>
            <a:r>
              <a:rPr lang="en-US" sz="1800" b="0" i="0" u="none" strike="noStrike" baseline="0" dirty="0">
                <a:latin typeface="Sagoe"/>
              </a:rPr>
              <a:t> SRL </a:t>
            </a:r>
            <a:r>
              <a:rPr lang="en-US" sz="1800" b="0" i="0" u="none" strike="noStrike" baseline="0" dirty="0" err="1">
                <a:latin typeface="Sagoe"/>
              </a:rPr>
              <a:t>desfășoară</a:t>
            </a:r>
            <a:r>
              <a:rPr lang="en-US" sz="1800" b="0" i="0" u="none" strike="noStrike" baseline="0" dirty="0">
                <a:latin typeface="Sagoe"/>
              </a:rPr>
              <a:t> un alt </a:t>
            </a:r>
            <a:r>
              <a:rPr lang="en-US" sz="1800" b="0" i="0" u="none" strike="noStrike" baseline="0" dirty="0" err="1">
                <a:latin typeface="Sagoe"/>
              </a:rPr>
              <a:t>proiect</a:t>
            </a:r>
            <a:r>
              <a:rPr lang="en-US" sz="1800" b="0" i="0" u="none" strike="noStrike" baseline="0" dirty="0">
                <a:latin typeface="Sagoe"/>
              </a:rPr>
              <a:t> de </a:t>
            </a:r>
            <a:r>
              <a:rPr lang="en-US" sz="1800" b="0" i="0" u="none" strike="noStrike" baseline="0" dirty="0" err="1">
                <a:latin typeface="Sagoe"/>
              </a:rPr>
              <a:t>dezvoltare</a:t>
            </a:r>
            <a:r>
              <a:rPr lang="en-US" sz="1800" b="0" i="0" u="none" strike="noStrike" baseline="0" dirty="0">
                <a:latin typeface="Sagoe"/>
              </a:rPr>
              <a:t> a </a:t>
            </a:r>
            <a:r>
              <a:rPr lang="en-US" sz="1800" b="0" i="0" u="none" strike="noStrike" baseline="0" dirty="0" err="1">
                <a:latin typeface="Sagoe"/>
              </a:rPr>
              <a:t>depozitului</a:t>
            </a:r>
            <a:r>
              <a:rPr lang="en-US" sz="1800" b="0" i="0" u="none" strike="noStrike" baseline="0" dirty="0">
                <a:latin typeface="Sagoe"/>
              </a:rPr>
              <a:t> de </a:t>
            </a:r>
            <a:r>
              <a:rPr lang="en-US" sz="1800" b="0" i="0" u="none" strike="noStrike" baseline="0" dirty="0" err="1">
                <a:latin typeface="Sagoe"/>
              </a:rPr>
              <a:t>înmagazinare</a:t>
            </a:r>
            <a:r>
              <a:rPr lang="en-US" sz="1800" b="0" i="0" u="none" strike="noStrike" baseline="0" dirty="0">
                <a:latin typeface="Sagoe"/>
              </a:rPr>
              <a:t> </a:t>
            </a:r>
            <a:r>
              <a:rPr lang="en-US" sz="1800" b="0" i="0" u="none" strike="noStrike" baseline="0" dirty="0" err="1">
                <a:latin typeface="Sagoe"/>
              </a:rPr>
              <a:t>Sărmășel</a:t>
            </a:r>
            <a:r>
              <a:rPr lang="en-US" sz="1800" b="0" i="0" u="none" strike="noStrike" baseline="0" dirty="0">
                <a:latin typeface="Sagoe"/>
              </a:rPr>
              <a:t>. </a:t>
            </a:r>
            <a:r>
              <a:rPr lang="en-US" sz="1800" b="0" i="0" u="none" strike="noStrike" baseline="0" dirty="0" err="1">
                <a:latin typeface="Sagoe"/>
              </a:rPr>
              <a:t>Proiectul</a:t>
            </a:r>
            <a:r>
              <a:rPr lang="en-US" sz="1800" b="0" i="0" u="none" strike="noStrike" baseline="0" dirty="0">
                <a:latin typeface="Sagoe"/>
              </a:rPr>
              <a:t> are </a:t>
            </a:r>
            <a:r>
              <a:rPr lang="en-US" sz="1800" b="0" i="0" u="none" strike="noStrike" baseline="0" dirty="0" err="1">
                <a:latin typeface="Sagoe"/>
              </a:rPr>
              <a:t>drept</a:t>
            </a:r>
            <a:r>
              <a:rPr lang="en-US" sz="1800" b="0" i="0" u="none" strike="noStrike" baseline="0" dirty="0">
                <a:latin typeface="Sagoe"/>
              </a:rPr>
              <a:t> scop </a:t>
            </a:r>
            <a:r>
              <a:rPr lang="en-US" sz="1800" b="0" i="0" u="none" strike="noStrike" baseline="0" dirty="0" err="1">
                <a:latin typeface="Sagoe"/>
              </a:rPr>
              <a:t>dezvoltarea</a:t>
            </a:r>
            <a:r>
              <a:rPr lang="en-US" sz="1800" b="0" i="0" u="none" strike="noStrike" baseline="0" dirty="0">
                <a:latin typeface="Sagoe"/>
              </a:rPr>
              <a:t> </a:t>
            </a:r>
            <a:r>
              <a:rPr lang="en-US" sz="1800" b="0" i="0" u="none" strike="noStrike" baseline="0" dirty="0" err="1">
                <a:latin typeface="Sagoe"/>
              </a:rPr>
              <a:t>depozitului</a:t>
            </a:r>
            <a:r>
              <a:rPr lang="en-US" sz="1800" b="0" i="0" u="none" strike="noStrike" baseline="0" dirty="0">
                <a:latin typeface="Sagoe"/>
              </a:rPr>
              <a:t> de </a:t>
            </a:r>
            <a:r>
              <a:rPr lang="en-US" sz="1800" b="0" i="0" u="none" strike="noStrike" baseline="0" dirty="0" err="1">
                <a:latin typeface="Sagoe"/>
              </a:rPr>
              <a:t>înmagazinare</a:t>
            </a:r>
            <a:r>
              <a:rPr lang="en-US" sz="1800" b="0" i="0" u="none" strike="noStrike" baseline="0" dirty="0">
                <a:latin typeface="Sagoe"/>
              </a:rPr>
              <a:t> </a:t>
            </a:r>
            <a:r>
              <a:rPr lang="en-US" sz="1800" b="0" i="0" u="none" strike="noStrike" baseline="0" dirty="0" err="1">
                <a:latin typeface="Sagoe"/>
              </a:rPr>
              <a:t>subterană</a:t>
            </a:r>
            <a:r>
              <a:rPr lang="en-US" sz="1800" b="0" i="0" u="none" strike="noStrike" baseline="0" dirty="0">
                <a:latin typeface="Sagoe"/>
              </a:rPr>
              <a:t> de la </a:t>
            </a:r>
            <a:r>
              <a:rPr lang="en-US" sz="1800" b="0" i="0" u="none" strike="noStrike" baseline="0" dirty="0" err="1">
                <a:latin typeface="Sagoe"/>
              </a:rPr>
              <a:t>Sărmășel</a:t>
            </a:r>
            <a:r>
              <a:rPr lang="en-US" sz="1800" b="0" i="0" u="none" strike="noStrike" baseline="0" dirty="0">
                <a:latin typeface="Sagoe"/>
              </a:rPr>
              <a:t>, </a:t>
            </a:r>
            <a:r>
              <a:rPr lang="it-IT" sz="1800" b="0" i="0" u="none" strike="noStrike" baseline="0" dirty="0">
                <a:latin typeface="Sagoe"/>
              </a:rPr>
              <a:t>de la capacitatea de 900 milioane mc/ciclu la 1550 milioane mc/ciclu (o creștere cu 650 milioane </a:t>
            </a:r>
            <a:r>
              <a:rPr lang="en-US" sz="1800" b="0" i="0" u="none" strike="noStrike" baseline="0" dirty="0">
                <a:latin typeface="Sagoe"/>
              </a:rPr>
              <a:t>mc/</a:t>
            </a:r>
            <a:r>
              <a:rPr lang="en-US" sz="1800" b="0" i="0" u="none" strike="noStrike" baseline="0" dirty="0" err="1">
                <a:latin typeface="Sagoe"/>
              </a:rPr>
              <a:t>ciclu</a:t>
            </a:r>
            <a:r>
              <a:rPr lang="en-US" sz="1800" b="0" i="0" u="none" strike="noStrike" baseline="0" dirty="0">
                <a:latin typeface="Sagoe"/>
              </a:rPr>
              <a:t>), </a:t>
            </a:r>
            <a:r>
              <a:rPr lang="en-US" sz="1800" b="0" i="0" u="none" strike="noStrike" baseline="0" dirty="0" err="1">
                <a:latin typeface="Sagoe"/>
              </a:rPr>
              <a:t>creșterea</a:t>
            </a:r>
            <a:r>
              <a:rPr lang="en-US" sz="1800" b="0" i="0" u="none" strike="noStrike" baseline="0" dirty="0">
                <a:latin typeface="Sagoe"/>
              </a:rPr>
              <a:t> </a:t>
            </a:r>
            <a:r>
              <a:rPr lang="en-US" sz="1800" b="0" i="0" u="none" strike="noStrike" baseline="0" dirty="0" err="1">
                <a:latin typeface="Sagoe"/>
              </a:rPr>
              <a:t>capacității</a:t>
            </a:r>
            <a:r>
              <a:rPr lang="en-US" sz="1800" b="0" i="0" u="none" strike="noStrike" baseline="0" dirty="0">
                <a:latin typeface="Sagoe"/>
              </a:rPr>
              <a:t> de </a:t>
            </a:r>
            <a:r>
              <a:rPr lang="en-US" sz="1800" b="0" i="0" u="none" strike="noStrike" baseline="0" dirty="0" err="1">
                <a:latin typeface="Sagoe"/>
              </a:rPr>
              <a:t>injecție</a:t>
            </a:r>
            <a:r>
              <a:rPr lang="en-US" sz="1800" b="0" i="0" u="none" strike="noStrike" baseline="0" dirty="0">
                <a:latin typeface="Sagoe"/>
              </a:rPr>
              <a:t> cu 4 </a:t>
            </a:r>
            <a:r>
              <a:rPr lang="en-US" sz="1800" b="0" i="0" u="none" strike="noStrike" baseline="0" dirty="0" err="1">
                <a:latin typeface="Sagoe"/>
              </a:rPr>
              <a:t>milioane</a:t>
            </a:r>
            <a:r>
              <a:rPr lang="en-US" sz="1800" b="0" i="0" u="none" strike="noStrike" baseline="0" dirty="0">
                <a:latin typeface="Sagoe"/>
              </a:rPr>
              <a:t> mc/zi, la un total de 10 </a:t>
            </a:r>
            <a:r>
              <a:rPr lang="en-US" sz="1800" b="0" i="0" u="none" strike="noStrike" baseline="0" dirty="0" err="1">
                <a:latin typeface="Sagoe"/>
              </a:rPr>
              <a:t>milioane</a:t>
            </a:r>
            <a:r>
              <a:rPr lang="en-US" sz="1800" b="0" i="0" u="none" strike="noStrike" baseline="0" dirty="0">
                <a:latin typeface="Sagoe"/>
              </a:rPr>
              <a:t> mc/zi, </a:t>
            </a:r>
            <a:r>
              <a:rPr lang="es-ES" sz="1800" b="0" i="0" u="none" strike="noStrike" baseline="0" dirty="0" err="1">
                <a:latin typeface="Sagoe"/>
              </a:rPr>
              <a:t>creșterea</a:t>
            </a:r>
            <a:r>
              <a:rPr lang="es-ES" sz="1800" b="0" i="0" u="none" strike="noStrike" baseline="0" dirty="0">
                <a:latin typeface="Sagoe"/>
              </a:rPr>
              <a:t> </a:t>
            </a:r>
            <a:r>
              <a:rPr lang="es-ES" sz="1800" b="0" i="0" u="none" strike="noStrike" baseline="0" dirty="0" err="1">
                <a:latin typeface="Sagoe"/>
              </a:rPr>
              <a:t>capacității</a:t>
            </a:r>
            <a:r>
              <a:rPr lang="es-ES" sz="1800" b="0" i="0" u="none" strike="noStrike" baseline="0" dirty="0">
                <a:latin typeface="Sagoe"/>
              </a:rPr>
              <a:t> de </a:t>
            </a:r>
            <a:r>
              <a:rPr lang="es-ES" sz="1800" b="0" i="0" u="none" strike="noStrike" baseline="0" dirty="0" err="1">
                <a:latin typeface="Sagoe"/>
              </a:rPr>
              <a:t>extracție</a:t>
            </a:r>
            <a:r>
              <a:rPr lang="es-ES" sz="1800" b="0" i="0" u="none" strike="noStrike" baseline="0" dirty="0">
                <a:latin typeface="Sagoe"/>
              </a:rPr>
              <a:t> </a:t>
            </a:r>
            <a:r>
              <a:rPr lang="es-ES" sz="1800" b="0" i="0" u="none" strike="noStrike" baseline="0" dirty="0" err="1">
                <a:latin typeface="Sagoe"/>
              </a:rPr>
              <a:t>cu</a:t>
            </a:r>
            <a:r>
              <a:rPr lang="es-ES" sz="1800" b="0" i="0" u="none" strike="noStrike" baseline="0" dirty="0">
                <a:latin typeface="Sagoe"/>
              </a:rPr>
              <a:t> 4 </a:t>
            </a:r>
            <a:r>
              <a:rPr lang="es-ES" sz="1800" b="0" i="0" u="none" strike="noStrike" baseline="0" dirty="0" err="1">
                <a:latin typeface="Sagoe"/>
              </a:rPr>
              <a:t>milioane</a:t>
            </a:r>
            <a:r>
              <a:rPr lang="es-ES" sz="1800" b="0" i="0" u="none" strike="noStrike" baseline="0" dirty="0">
                <a:latin typeface="Sagoe"/>
              </a:rPr>
              <a:t> </a:t>
            </a:r>
            <a:r>
              <a:rPr lang="es-ES" sz="1800" b="0" i="0" u="none" strike="noStrike" baseline="0" dirty="0" err="1">
                <a:latin typeface="Sagoe"/>
              </a:rPr>
              <a:t>mc</a:t>
            </a:r>
            <a:r>
              <a:rPr lang="es-ES" sz="1800" b="0" i="0" u="none" strike="noStrike" baseline="0" dirty="0">
                <a:latin typeface="Sagoe"/>
              </a:rPr>
              <a:t>/</a:t>
            </a:r>
            <a:r>
              <a:rPr lang="es-ES" sz="1800" b="0" i="0" u="none" strike="noStrike" baseline="0" dirty="0" err="1">
                <a:latin typeface="Sagoe"/>
              </a:rPr>
              <a:t>zi</a:t>
            </a:r>
            <a:r>
              <a:rPr lang="es-ES" sz="1800" b="0" i="0" u="none" strike="noStrike" baseline="0" dirty="0">
                <a:latin typeface="Sagoe"/>
              </a:rPr>
              <a:t>, la un total de 12 </a:t>
            </a:r>
            <a:r>
              <a:rPr lang="es-ES" sz="1800" b="0" i="0" u="none" strike="noStrike" baseline="0" dirty="0" err="1">
                <a:latin typeface="Sagoe"/>
              </a:rPr>
              <a:t>milioane</a:t>
            </a:r>
            <a:r>
              <a:rPr lang="es-ES" sz="1800" b="0" i="0" u="none" strike="noStrike" baseline="0" dirty="0">
                <a:latin typeface="Sagoe"/>
              </a:rPr>
              <a:t> </a:t>
            </a:r>
            <a:r>
              <a:rPr lang="es-ES" sz="1800" b="0" i="0" u="none" strike="noStrike" baseline="0" dirty="0" err="1">
                <a:latin typeface="Sagoe"/>
              </a:rPr>
              <a:t>mc</a:t>
            </a:r>
            <a:r>
              <a:rPr lang="es-ES" sz="1800" b="0" i="0" u="none" strike="noStrike" baseline="0" dirty="0">
                <a:latin typeface="Sagoe"/>
              </a:rPr>
              <a:t>/</a:t>
            </a:r>
            <a:r>
              <a:rPr lang="es-ES" sz="1800" b="0" i="0" u="none" strike="noStrike" baseline="0" dirty="0" err="1">
                <a:latin typeface="Sagoe"/>
              </a:rPr>
              <a:t>zi</a:t>
            </a:r>
            <a:r>
              <a:rPr lang="es-ES" sz="1800" b="0" i="0" u="none" strike="noStrike" baseline="0" dirty="0">
                <a:latin typeface="Sagoe"/>
              </a:rPr>
              <a:t>.</a:t>
            </a:r>
          </a:p>
          <a:p>
            <a:pPr algn="l"/>
            <a:r>
              <a:rPr lang="en-US" sz="1800" b="0" i="0" u="none" strike="noStrike" baseline="0" dirty="0" err="1">
                <a:latin typeface="Sagoe"/>
              </a:rPr>
              <a:t>Investiția</a:t>
            </a:r>
            <a:r>
              <a:rPr lang="en-US" sz="1800" b="0" i="0" u="none" strike="noStrike" baseline="0" dirty="0">
                <a:latin typeface="Sagoe"/>
              </a:rPr>
              <a:t> se </a:t>
            </a:r>
            <a:r>
              <a:rPr lang="en-US" sz="1800" b="0" i="0" u="none" strike="noStrike" baseline="0" dirty="0" err="1">
                <a:latin typeface="Sagoe"/>
              </a:rPr>
              <a:t>ridică</a:t>
            </a:r>
            <a:r>
              <a:rPr lang="en-US" sz="1800" b="0" i="0" u="none" strike="noStrike" baseline="0" dirty="0">
                <a:latin typeface="Sagoe"/>
              </a:rPr>
              <a:t> la 163,1 mil Euro, </a:t>
            </a:r>
            <a:r>
              <a:rPr lang="en-US" sz="1800" b="0" i="0" u="none" strike="noStrike" baseline="0" dirty="0" err="1">
                <a:latin typeface="Sagoe"/>
              </a:rPr>
              <a:t>iar</a:t>
            </a:r>
            <a:r>
              <a:rPr lang="en-US" sz="1800" b="0" i="0" u="none" strike="noStrike" baseline="0" dirty="0">
                <a:latin typeface="Sagoe"/>
              </a:rPr>
              <a:t> </a:t>
            </a:r>
            <a:r>
              <a:rPr lang="en-US" sz="1800" b="0" i="0" u="none" strike="noStrike" baseline="0" dirty="0" err="1">
                <a:latin typeface="Sagoe"/>
              </a:rPr>
              <a:t>finalizarea</a:t>
            </a:r>
            <a:r>
              <a:rPr lang="en-US" sz="1800" b="0" i="0" u="none" strike="noStrike" baseline="0" dirty="0">
                <a:latin typeface="Sagoe"/>
              </a:rPr>
              <a:t> </a:t>
            </a:r>
            <a:r>
              <a:rPr lang="en-US" sz="1800" b="0" i="0" u="none" strike="noStrike" baseline="0" dirty="0" err="1">
                <a:latin typeface="Sagoe"/>
              </a:rPr>
              <a:t>proiectului</a:t>
            </a:r>
            <a:r>
              <a:rPr lang="en-US" sz="1800" b="0" i="0" u="none" strike="noStrike" baseline="0" dirty="0">
                <a:latin typeface="Sagoe"/>
              </a:rPr>
              <a:t> </a:t>
            </a:r>
            <a:r>
              <a:rPr lang="en-US" sz="1800" b="0" i="0" u="none" strike="noStrike" baseline="0" dirty="0" err="1">
                <a:latin typeface="Sagoe"/>
              </a:rPr>
              <a:t>este</a:t>
            </a:r>
            <a:r>
              <a:rPr lang="en-US" sz="1800" b="0" i="0" u="none" strike="noStrike" baseline="0" dirty="0">
                <a:latin typeface="Sagoe"/>
              </a:rPr>
              <a:t> </a:t>
            </a:r>
            <a:r>
              <a:rPr lang="en-US" sz="1800" b="0" i="0" u="none" strike="noStrike" baseline="0" dirty="0" err="1">
                <a:latin typeface="Sagoe"/>
              </a:rPr>
              <a:t>prognozată</a:t>
            </a:r>
            <a:r>
              <a:rPr lang="en-US" sz="1800" b="0" i="0" u="none" strike="noStrike" baseline="0" dirty="0">
                <a:latin typeface="Sagoe"/>
              </a:rPr>
              <a:t> la 31.10.2025</a:t>
            </a:r>
            <a:endParaRPr lang="en-US" sz="1800" dirty="0">
              <a:latin typeface="Sagoe"/>
            </a:endParaRPr>
          </a:p>
          <a:p>
            <a:pPr>
              <a:buFontTx/>
              <a:buChar char="-"/>
            </a:pPr>
            <a:endParaRPr lang="en-US" sz="1800" dirty="0"/>
          </a:p>
          <a:p>
            <a:pPr>
              <a:buFontTx/>
              <a:buChar char="-"/>
            </a:pPr>
            <a:endParaRPr lang="en-US" sz="1800" dirty="0"/>
          </a:p>
        </p:txBody>
      </p:sp>
      <p:sp>
        <p:nvSpPr>
          <p:cNvPr id="3" name="Title 2"/>
          <p:cNvSpPr>
            <a:spLocks noGrp="1"/>
          </p:cNvSpPr>
          <p:nvPr>
            <p:ph type="title"/>
          </p:nvPr>
        </p:nvSpPr>
        <p:spPr>
          <a:xfrm>
            <a:off x="457200" y="274638"/>
            <a:ext cx="8229600" cy="792162"/>
          </a:xfrm>
        </p:spPr>
        <p:txBody>
          <a:bodyPr>
            <a:normAutofit/>
          </a:bodyPr>
          <a:lstStyle/>
          <a:p>
            <a:r>
              <a:rPr lang="en-US" sz="3400" dirty="0" err="1"/>
              <a:t>Economia</a:t>
            </a:r>
            <a:endParaRPr lang="en-US" sz="3400" dirty="0"/>
          </a:p>
        </p:txBody>
      </p:sp>
    </p:spTree>
    <p:extLst>
      <p:ext uri="{BB962C8B-B14F-4D97-AF65-F5344CB8AC3E}">
        <p14:creationId xmlns:p14="http://schemas.microsoft.com/office/powerpoint/2010/main" val="2917746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534400" cy="4690872"/>
          </a:xfrm>
        </p:spPr>
        <p:txBody>
          <a:bodyPr>
            <a:normAutofit lnSpcReduction="10000"/>
          </a:bodyPr>
          <a:lstStyle/>
          <a:p>
            <a:r>
              <a:rPr lang="en-US" sz="1900" b="1" dirty="0" err="1"/>
              <a:t>Infrastructura</a:t>
            </a:r>
            <a:r>
              <a:rPr lang="en-US" sz="1900" b="1" dirty="0"/>
              <a:t> </a:t>
            </a:r>
            <a:r>
              <a:rPr lang="en-US" sz="1900" b="1" dirty="0" err="1"/>
              <a:t>tehnica-edilitara</a:t>
            </a:r>
            <a:endParaRPr lang="en-US" sz="1900" b="1" dirty="0"/>
          </a:p>
          <a:p>
            <a:pPr>
              <a:buNone/>
            </a:pPr>
            <a:r>
              <a:rPr lang="en-US" sz="1800" dirty="0" err="1"/>
              <a:t>a.Reteaua</a:t>
            </a:r>
            <a:r>
              <a:rPr lang="en-US" sz="1800" dirty="0"/>
              <a:t> de </a:t>
            </a:r>
            <a:r>
              <a:rPr lang="en-US" sz="1800" dirty="0" err="1"/>
              <a:t>alimentare</a:t>
            </a:r>
            <a:r>
              <a:rPr lang="en-US" sz="1800" dirty="0"/>
              <a:t> cu </a:t>
            </a:r>
            <a:r>
              <a:rPr lang="en-US" sz="1800" dirty="0" err="1"/>
              <a:t>apa</a:t>
            </a:r>
            <a:endParaRPr lang="en-US" sz="1800" dirty="0"/>
          </a:p>
          <a:p>
            <a:pPr marL="109728" indent="0" algn="l">
              <a:buNone/>
            </a:pP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prezent</a:t>
            </a:r>
            <a:r>
              <a:rPr lang="en-US" sz="1800" b="0" i="0" u="none" strike="noStrike" baseline="0" dirty="0">
                <a:latin typeface="SegoeUI"/>
              </a:rPr>
              <a:t>, </a:t>
            </a:r>
            <a:r>
              <a:rPr lang="en-US" sz="1800" b="0" i="0" u="none" strike="noStrike" baseline="0" dirty="0" err="1">
                <a:latin typeface="SegoeUI"/>
              </a:rPr>
              <a:t>oraşul</a:t>
            </a:r>
            <a:r>
              <a:rPr lang="en-US" sz="1800" b="0" i="0" u="none" strike="noStrike" baseline="0" dirty="0">
                <a:latin typeface="SegoeUI"/>
              </a:rPr>
              <a:t> </a:t>
            </a:r>
            <a:r>
              <a:rPr lang="en-US" sz="1800" b="0" i="0" u="none" strike="noStrike" baseline="0" dirty="0" err="1">
                <a:latin typeface="SegoeUI"/>
              </a:rPr>
              <a:t>Sărmaşu</a:t>
            </a:r>
            <a:r>
              <a:rPr lang="en-US" sz="1800" b="0" i="0" u="none" strike="noStrike" baseline="0" dirty="0">
                <a:latin typeface="SegoeUI"/>
              </a:rPr>
              <a:t> </a:t>
            </a:r>
            <a:r>
              <a:rPr lang="en-US" sz="1800" b="0" i="0" u="none" strike="noStrike" baseline="0" dirty="0" err="1">
                <a:latin typeface="SegoeUI"/>
              </a:rPr>
              <a:t>dispune</a:t>
            </a:r>
            <a:r>
              <a:rPr lang="en-US" sz="1800" b="0" i="0" u="none" strike="noStrike" baseline="0" dirty="0">
                <a:latin typeface="SegoeUI"/>
              </a:rPr>
              <a:t> de un </a:t>
            </a:r>
            <a:r>
              <a:rPr lang="en-US" sz="1800" b="0" i="0" u="none" strike="noStrike" baseline="0" dirty="0" err="1">
                <a:latin typeface="SegoeUI"/>
              </a:rPr>
              <a:t>sistem</a:t>
            </a:r>
            <a:r>
              <a:rPr lang="en-US" sz="1800" b="0" i="0" u="none" strike="noStrike" baseline="0" dirty="0">
                <a:latin typeface="SegoeUI"/>
              </a:rPr>
              <a:t> </a:t>
            </a:r>
            <a:r>
              <a:rPr lang="en-US" sz="1800" b="0" i="0" u="none" strike="noStrike" baseline="0" dirty="0" err="1">
                <a:latin typeface="SegoeUI"/>
              </a:rPr>
              <a:t>centralizat</a:t>
            </a:r>
            <a:r>
              <a:rPr lang="en-US" sz="1800" b="0" i="0" u="none" strike="noStrike" baseline="0" dirty="0">
                <a:latin typeface="SegoeUI"/>
              </a:rPr>
              <a:t> de </a:t>
            </a:r>
            <a:r>
              <a:rPr lang="en-US" sz="1800" b="0" i="0" u="none" strike="noStrike" baseline="0" dirty="0" err="1">
                <a:latin typeface="SegoeUI"/>
              </a:rPr>
              <a:t>alimentare</a:t>
            </a:r>
            <a:r>
              <a:rPr lang="en-US" sz="1800" b="0" i="0" u="none" strike="noStrike" baseline="0" dirty="0">
                <a:latin typeface="SegoeUI"/>
              </a:rPr>
              <a:t> cu </a:t>
            </a:r>
            <a:r>
              <a:rPr lang="en-US" sz="1800" b="0" i="0" u="none" strike="noStrike" baseline="0" dirty="0" err="1">
                <a:latin typeface="SegoeUI"/>
              </a:rPr>
              <a:t>apă</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localitate</a:t>
            </a:r>
            <a:r>
              <a:rPr lang="en-US" sz="1800" b="0" i="0" u="none" strike="noStrike" baseline="0" dirty="0">
                <a:latin typeface="SegoeUI"/>
              </a:rPr>
              <a:t> </a:t>
            </a:r>
            <a:r>
              <a:rPr lang="en-US" sz="1800" b="0" i="0" u="none" strike="noStrike" baseline="0" dirty="0" err="1">
                <a:latin typeface="SegoeUI"/>
              </a:rPr>
              <a:t>există</a:t>
            </a:r>
            <a:r>
              <a:rPr lang="en-US" sz="1800" b="0" i="0" u="none" strike="noStrike" baseline="0" dirty="0">
                <a:latin typeface="SegoeUI"/>
              </a:rPr>
              <a:t> 5 </a:t>
            </a:r>
            <a:r>
              <a:rPr lang="en-US" sz="1800" b="0" i="0" u="none" strike="noStrike" baseline="0" dirty="0" err="1">
                <a:latin typeface="SegoeUI"/>
              </a:rPr>
              <a:t>rezervoare</a:t>
            </a:r>
            <a:r>
              <a:rPr lang="en-US" sz="1800" b="0" i="0" u="none" strike="noStrike" baseline="0" dirty="0">
                <a:latin typeface="SegoeUI"/>
              </a:rPr>
              <a:t> de </a:t>
            </a:r>
            <a:r>
              <a:rPr lang="en-US" sz="1800" b="0" i="0" u="none" strike="noStrike" baseline="0" dirty="0" err="1">
                <a:latin typeface="SegoeUI"/>
              </a:rPr>
              <a:t>înălţime</a:t>
            </a:r>
            <a:r>
              <a:rPr lang="en-US" sz="1800" b="0" i="0" u="none" strike="noStrike" baseline="0" dirty="0">
                <a:latin typeface="SegoeUI"/>
              </a:rPr>
              <a:t>, </a:t>
            </a:r>
            <a:r>
              <a:rPr lang="en-US" sz="1800" b="0" i="0" u="none" strike="noStrike" baseline="0" dirty="0" err="1">
                <a:latin typeface="SegoeUI"/>
              </a:rPr>
              <a:t>unul</a:t>
            </a:r>
            <a:r>
              <a:rPr lang="en-US" sz="1800" b="0" i="0" u="none" strike="noStrike" baseline="0" dirty="0">
                <a:latin typeface="SegoeUI"/>
              </a:rPr>
              <a:t> de 1000 </a:t>
            </a:r>
            <a:r>
              <a:rPr lang="en-US" sz="1800" b="0" i="0" u="none" strike="noStrike" baseline="0" dirty="0" err="1">
                <a:latin typeface="SegoeUI"/>
              </a:rPr>
              <a:t>metri</a:t>
            </a:r>
            <a:r>
              <a:rPr lang="en-US" sz="1800" b="0" i="0" u="none" strike="noStrike" baseline="0" dirty="0">
                <a:latin typeface="SegoeUI"/>
              </a:rPr>
              <a:t> </a:t>
            </a:r>
            <a:r>
              <a:rPr lang="en-US" sz="1800" b="0" i="0" u="none" strike="noStrike" baseline="0" dirty="0" err="1">
                <a:latin typeface="SegoeUI"/>
              </a:rPr>
              <a:t>cubi</a:t>
            </a:r>
            <a:r>
              <a:rPr lang="en-US" sz="1800" b="0" i="0" u="none" strike="noStrike" baseline="0" dirty="0">
                <a:latin typeface="SegoeUI"/>
              </a:rPr>
              <a:t>, </a:t>
            </a:r>
            <a:r>
              <a:rPr lang="en-US" sz="1800" b="0" i="0" u="none" strike="noStrike" baseline="0" dirty="0" err="1">
                <a:latin typeface="SegoeUI"/>
              </a:rPr>
              <a:t>amplasat</a:t>
            </a:r>
            <a:r>
              <a:rPr lang="en-US" sz="1800" b="0" i="0" u="none" strike="noStrike" baseline="0" dirty="0">
                <a:latin typeface="SegoeUI"/>
              </a:rPr>
              <a:t> pe </a:t>
            </a:r>
            <a:r>
              <a:rPr lang="en-US" sz="1800" b="0" i="0" u="none" strike="noStrike" baseline="0" dirty="0" err="1">
                <a:latin typeface="SegoeUI"/>
              </a:rPr>
              <a:t>versantul</a:t>
            </a:r>
            <a:r>
              <a:rPr lang="en-US" sz="1800" b="0" i="0" u="none" strike="noStrike" baseline="0" dirty="0">
                <a:latin typeface="SegoeUI"/>
              </a:rPr>
              <a:t> </a:t>
            </a:r>
            <a:r>
              <a:rPr lang="en-US" sz="1800" b="0" i="0" u="none" strike="noStrike" baseline="0" dirty="0" err="1">
                <a:latin typeface="SegoeUI"/>
              </a:rPr>
              <a:t>dinspre</a:t>
            </a:r>
            <a:r>
              <a:rPr lang="en-US" sz="1800" b="0" i="0" u="none" strike="noStrike" baseline="0" dirty="0">
                <a:latin typeface="SegoeUI"/>
              </a:rPr>
              <a:t> </a:t>
            </a:r>
            <a:r>
              <a:rPr lang="en-US" sz="1800" b="0" i="0" u="none" strike="noStrike" baseline="0" dirty="0" err="1">
                <a:latin typeface="SegoeUI"/>
              </a:rPr>
              <a:t>sud</a:t>
            </a:r>
            <a:r>
              <a:rPr lang="en-US" sz="1800" b="0" i="0" u="none" strike="noStrike" baseline="0" dirty="0">
                <a:latin typeface="SegoeUI"/>
              </a:rPr>
              <a:t>, </a:t>
            </a:r>
            <a:r>
              <a:rPr lang="en-US" sz="1800" b="0" i="0" u="none" strike="noStrike" baseline="0" dirty="0" err="1">
                <a:latin typeface="SegoeUI"/>
              </a:rPr>
              <a:t>unul</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localitatea</a:t>
            </a:r>
            <a:r>
              <a:rPr lang="en-US" sz="1800" b="0" i="0" u="none" strike="noStrike" baseline="0" dirty="0">
                <a:latin typeface="SegoeUI"/>
              </a:rPr>
              <a:t> </a:t>
            </a:r>
            <a:r>
              <a:rPr lang="en-US" sz="1800" b="0" i="0" u="none" strike="noStrike" baseline="0" dirty="0" err="1">
                <a:latin typeface="SegoeUI"/>
              </a:rPr>
              <a:t>Sărmăşel</a:t>
            </a:r>
            <a:r>
              <a:rPr lang="en-US" sz="1800" b="0" i="0" u="none" strike="noStrike" baseline="0" dirty="0">
                <a:latin typeface="SegoeUI"/>
              </a:rPr>
              <a:t> </a:t>
            </a:r>
            <a:r>
              <a:rPr lang="en-US" sz="1800" b="0" i="0" u="none" strike="noStrike" baseline="0" dirty="0" err="1">
                <a:latin typeface="SegoeUI"/>
              </a:rPr>
              <a:t>Gară</a:t>
            </a:r>
            <a:r>
              <a:rPr lang="en-US" sz="1800" b="0" i="0" u="none" strike="noStrike" baseline="0" dirty="0">
                <a:latin typeface="SegoeUI"/>
              </a:rPr>
              <a:t> de 400 mc, </a:t>
            </a:r>
            <a:r>
              <a:rPr lang="en-US" sz="1800" b="0" i="0" u="none" strike="noStrike" baseline="0" dirty="0" err="1">
                <a:latin typeface="SegoeUI"/>
              </a:rPr>
              <a:t>unul</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Vişinelu</a:t>
            </a:r>
            <a:r>
              <a:rPr lang="en-US" sz="1800" b="0" i="0" u="none" strike="noStrike" baseline="0" dirty="0">
                <a:latin typeface="SegoeUI"/>
              </a:rPr>
              <a:t> de 200 mc, </a:t>
            </a:r>
            <a:r>
              <a:rPr lang="en-US" sz="1800" b="0" i="0" u="none" strike="noStrike" baseline="0" dirty="0" err="1">
                <a:latin typeface="SegoeUI"/>
              </a:rPr>
              <a:t>unul</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Balda</a:t>
            </a:r>
            <a:r>
              <a:rPr lang="en-US" sz="1800" b="0" i="0" u="none" strike="noStrike" baseline="0" dirty="0">
                <a:latin typeface="SegoeUI"/>
              </a:rPr>
              <a:t> de 20 mc </a:t>
            </a:r>
            <a:r>
              <a:rPr lang="es-ES" sz="1800" b="0" i="0" u="none" strike="noStrike" baseline="0" dirty="0" err="1">
                <a:latin typeface="SegoeUI"/>
              </a:rPr>
              <a:t>şi</a:t>
            </a:r>
            <a:r>
              <a:rPr lang="es-ES" sz="1800" b="0" i="0" u="none" strike="noStrike" baseline="0" dirty="0">
                <a:latin typeface="SegoeUI"/>
              </a:rPr>
              <a:t> </a:t>
            </a:r>
            <a:r>
              <a:rPr lang="es-ES" sz="1800" b="0" i="0" u="none" strike="noStrike" baseline="0" dirty="0" err="1">
                <a:latin typeface="SegoeUI"/>
              </a:rPr>
              <a:t>unul</a:t>
            </a:r>
            <a:r>
              <a:rPr lang="es-ES" sz="1800" b="0" i="0" u="none" strike="noStrike" baseline="0" dirty="0">
                <a:latin typeface="SegoeUI"/>
              </a:rPr>
              <a:t> </a:t>
            </a:r>
            <a:r>
              <a:rPr lang="es-ES" sz="1800" b="0" i="0" u="none" strike="noStrike" baseline="0" dirty="0" err="1">
                <a:latin typeface="SegoeUI"/>
              </a:rPr>
              <a:t>în</a:t>
            </a:r>
            <a:r>
              <a:rPr lang="es-ES" sz="1800" b="0" i="0" u="none" strike="noStrike" baseline="0" dirty="0">
                <a:latin typeface="SegoeUI"/>
              </a:rPr>
              <a:t> Larga de 20 </a:t>
            </a:r>
            <a:r>
              <a:rPr lang="es-ES" sz="1800" b="0" i="0" u="none" strike="noStrike" baseline="0" dirty="0" err="1">
                <a:latin typeface="SegoeUI"/>
              </a:rPr>
              <a:t>mc</a:t>
            </a:r>
            <a:r>
              <a:rPr lang="es-ES" sz="1800" b="0" i="0" u="none" strike="noStrike" baseline="0" dirty="0">
                <a:latin typeface="SegoeUI"/>
              </a:rPr>
              <a:t>.</a:t>
            </a:r>
            <a:r>
              <a:rPr lang="en-US" sz="1800" dirty="0"/>
              <a:t>. </a:t>
            </a:r>
            <a:r>
              <a:rPr lang="en-US" sz="1800" b="0" i="0" u="none" strike="noStrike" baseline="0" dirty="0" err="1">
                <a:latin typeface="SegoeUI"/>
              </a:rPr>
              <a:t>Principala</a:t>
            </a:r>
            <a:r>
              <a:rPr lang="en-US" sz="1800" b="0" i="0" u="none" strike="noStrike" baseline="0" dirty="0">
                <a:latin typeface="SegoeUI"/>
              </a:rPr>
              <a:t> </a:t>
            </a:r>
            <a:r>
              <a:rPr lang="en-US" sz="1800" b="0" i="0" u="none" strike="noStrike" baseline="0" dirty="0" err="1">
                <a:latin typeface="SegoeUI"/>
              </a:rPr>
              <a:t>reţea</a:t>
            </a:r>
            <a:r>
              <a:rPr lang="en-US" sz="1800" b="0" i="0" u="none" strike="noStrike" baseline="0" dirty="0">
                <a:latin typeface="SegoeUI"/>
              </a:rPr>
              <a:t> de </a:t>
            </a:r>
            <a:r>
              <a:rPr lang="en-US" sz="1800" b="0" i="0" u="none" strike="noStrike" baseline="0" dirty="0" err="1">
                <a:latin typeface="SegoeUI"/>
              </a:rPr>
              <a:t>alimentare</a:t>
            </a:r>
            <a:r>
              <a:rPr lang="en-US" sz="1800" b="0" i="0" u="none" strike="noStrike" baseline="0" dirty="0">
                <a:latin typeface="SegoeUI"/>
              </a:rPr>
              <a:t> cu </a:t>
            </a:r>
            <a:r>
              <a:rPr lang="en-US" sz="1800" b="0" i="0" u="none" strike="noStrike" baseline="0" dirty="0" err="1">
                <a:latin typeface="SegoeUI"/>
              </a:rPr>
              <a:t>apă</a:t>
            </a:r>
            <a:r>
              <a:rPr lang="en-US" sz="1800" b="0" i="0" u="none" strike="noStrike" baseline="0" dirty="0">
                <a:latin typeface="SegoeUI"/>
              </a:rPr>
              <a:t> </a:t>
            </a:r>
            <a:r>
              <a:rPr lang="en-US" sz="1800" b="0" i="0" u="none" strike="noStrike" baseline="0" dirty="0" err="1">
                <a:latin typeface="SegoeUI"/>
              </a:rPr>
              <a:t>este</a:t>
            </a:r>
            <a:r>
              <a:rPr lang="en-US" sz="1800" b="0" i="0" u="none" strike="noStrike" baseline="0" dirty="0">
                <a:latin typeface="SegoeUI"/>
              </a:rPr>
              <a:t> </a:t>
            </a:r>
            <a:r>
              <a:rPr lang="en-US" sz="1800" b="0" i="0" u="none" strike="noStrike" baseline="0" dirty="0" err="1">
                <a:latin typeface="SegoeUI"/>
              </a:rPr>
              <a:t>racordată</a:t>
            </a:r>
            <a:r>
              <a:rPr lang="en-US" sz="1800" b="0" i="0" u="none" strike="noStrike" baseline="0" dirty="0">
                <a:latin typeface="SegoeUI"/>
              </a:rPr>
              <a:t> la </a:t>
            </a:r>
            <a:r>
              <a:rPr lang="en-US" sz="1800" b="0" i="0" u="none" strike="noStrike" baseline="0" dirty="0" err="1">
                <a:latin typeface="SegoeUI"/>
              </a:rPr>
              <a:t>reţeaua</a:t>
            </a:r>
            <a:r>
              <a:rPr lang="en-US" sz="1800" b="0" i="0" u="none" strike="noStrike" baseline="0" dirty="0">
                <a:latin typeface="SegoeUI"/>
              </a:rPr>
              <a:t> </a:t>
            </a:r>
            <a:r>
              <a:rPr lang="en-US" sz="1800" b="0" i="0" u="none" strike="noStrike" baseline="0" dirty="0" err="1">
                <a:latin typeface="SegoeUI"/>
              </a:rPr>
              <a:t>judeţeană</a:t>
            </a:r>
            <a:r>
              <a:rPr lang="en-US" sz="1800" b="0" i="0" u="none" strike="noStrike" baseline="0" dirty="0">
                <a:latin typeface="SegoeUI"/>
              </a:rPr>
              <a:t> de </a:t>
            </a:r>
            <a:r>
              <a:rPr lang="en-US" sz="1800" b="0" i="0" u="none" strike="noStrike" baseline="0" dirty="0" err="1">
                <a:latin typeface="SegoeUI"/>
              </a:rPr>
              <a:t>apă</a:t>
            </a:r>
            <a:r>
              <a:rPr lang="en-US" sz="1800" b="0" i="0" u="none" strike="noStrike" baseline="0" dirty="0">
                <a:latin typeface="SegoeUI"/>
              </a:rPr>
              <a:t> </a:t>
            </a:r>
            <a:r>
              <a:rPr lang="en-US" sz="1800" b="0" i="0" u="none" strike="noStrike" baseline="0" dirty="0" err="1">
                <a:latin typeface="SegoeUI"/>
              </a:rPr>
              <a:t>și</a:t>
            </a:r>
            <a:r>
              <a:rPr lang="en-US" sz="1800" b="0" i="0" u="none" strike="noStrike" baseline="0" dirty="0">
                <a:latin typeface="SegoeUI"/>
              </a:rPr>
              <a:t> </a:t>
            </a:r>
            <a:r>
              <a:rPr lang="en-US" sz="1800" b="0" i="0" u="none" strike="noStrike" baseline="0" dirty="0" err="1">
                <a:latin typeface="SegoeUI"/>
              </a:rPr>
              <a:t>este</a:t>
            </a:r>
            <a:r>
              <a:rPr lang="en-US" sz="1800" dirty="0">
                <a:latin typeface="SegoeUI"/>
              </a:rPr>
              <a:t> </a:t>
            </a:r>
            <a:r>
              <a:rPr lang="en-US" sz="1800" b="0" i="0" u="none" strike="noStrike" baseline="0" dirty="0" err="1">
                <a:latin typeface="SegoeUI"/>
              </a:rPr>
              <a:t>concesionată</a:t>
            </a:r>
            <a:r>
              <a:rPr lang="en-US" sz="1800" b="0" i="0" u="none" strike="noStrike" baseline="0" dirty="0">
                <a:latin typeface="SegoeUI"/>
              </a:rPr>
              <a:t> de </a:t>
            </a:r>
            <a:r>
              <a:rPr lang="en-US" sz="1800" b="0" i="0" u="none" strike="noStrike" baseline="0" dirty="0" err="1">
                <a:latin typeface="SegoeUI"/>
              </a:rPr>
              <a:t>către</a:t>
            </a:r>
            <a:r>
              <a:rPr lang="en-US" sz="1800" b="0" i="0" u="none" strike="noStrike" baseline="0" dirty="0">
                <a:latin typeface="SegoeUI"/>
              </a:rPr>
              <a:t> S.C. COMPANIA AQUASERV S.A.</a:t>
            </a:r>
          </a:p>
          <a:p>
            <a:pPr algn="l"/>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anul</a:t>
            </a:r>
            <a:r>
              <a:rPr lang="en-US" sz="1800" b="0" i="0" u="none" strike="noStrike" baseline="0" dirty="0">
                <a:latin typeface="SegoeUI"/>
              </a:rPr>
              <a:t> 2015 </a:t>
            </a:r>
            <a:r>
              <a:rPr lang="en-US" sz="1800" b="0" i="0" u="none" strike="noStrike" baseline="0" dirty="0" err="1">
                <a:latin typeface="SegoeUI"/>
              </a:rPr>
              <a:t>lungimea</a:t>
            </a:r>
            <a:r>
              <a:rPr lang="en-US" sz="1800" b="0" i="0" u="none" strike="noStrike" baseline="0" dirty="0">
                <a:latin typeface="SegoeUI"/>
              </a:rPr>
              <a:t> </a:t>
            </a:r>
            <a:r>
              <a:rPr lang="en-US" sz="1800" b="0" i="0" u="none" strike="noStrike" baseline="0" dirty="0" err="1">
                <a:latin typeface="SegoeUI"/>
              </a:rPr>
              <a:t>rețelei</a:t>
            </a:r>
            <a:r>
              <a:rPr lang="en-US" sz="1800" b="0" i="0" u="none" strike="noStrike" baseline="0" dirty="0">
                <a:latin typeface="SegoeUI"/>
              </a:rPr>
              <a:t> de </a:t>
            </a:r>
            <a:r>
              <a:rPr lang="en-US" sz="1800" b="0" i="0" u="none" strike="noStrike" baseline="0" dirty="0" err="1">
                <a:latin typeface="SegoeUI"/>
              </a:rPr>
              <a:t>distribuție</a:t>
            </a:r>
            <a:r>
              <a:rPr lang="en-US" sz="1800" b="0" i="0" u="none" strike="noStrike" baseline="0" dirty="0">
                <a:latin typeface="SegoeUI"/>
              </a:rPr>
              <a:t> a </a:t>
            </a:r>
            <a:r>
              <a:rPr lang="en-US" sz="1800" b="0" i="0" u="none" strike="noStrike" baseline="0" dirty="0" err="1">
                <a:latin typeface="SegoeUI"/>
              </a:rPr>
              <a:t>apei</a:t>
            </a:r>
            <a:r>
              <a:rPr lang="en-US" sz="1800" b="0" i="0" u="none" strike="noStrike" baseline="0" dirty="0">
                <a:latin typeface="SegoeUI"/>
              </a:rPr>
              <a:t> potabile a </a:t>
            </a:r>
            <a:r>
              <a:rPr lang="en-US" sz="1800" b="0" i="0" u="none" strike="noStrike" baseline="0" dirty="0" err="1">
                <a:latin typeface="SegoeUI"/>
              </a:rPr>
              <a:t>crescut</a:t>
            </a:r>
            <a:r>
              <a:rPr lang="en-US" sz="1800" b="0" i="0" u="none" strike="noStrike" baseline="0" dirty="0">
                <a:latin typeface="SegoeUI"/>
              </a:rPr>
              <a:t> cu 19,8 km </a:t>
            </a:r>
            <a:r>
              <a:rPr lang="en-US" sz="1800" b="0" i="0" u="none" strike="noStrike" baseline="0" dirty="0" err="1">
                <a:latin typeface="SegoeUI"/>
              </a:rPr>
              <a:t>față</a:t>
            </a:r>
            <a:r>
              <a:rPr lang="en-US" sz="1800" b="0" i="0" u="none" strike="noStrike" baseline="0" dirty="0">
                <a:latin typeface="SegoeUI"/>
              </a:rPr>
              <a:t> de </a:t>
            </a:r>
            <a:r>
              <a:rPr lang="en-US" sz="1800" b="0" i="0" u="none" strike="noStrike" baseline="0" dirty="0" err="1">
                <a:latin typeface="SegoeUI"/>
              </a:rPr>
              <a:t>anul</a:t>
            </a:r>
            <a:r>
              <a:rPr lang="en-US" sz="1800" b="0" i="0" u="none" strike="noStrike" baseline="0" dirty="0">
                <a:latin typeface="SegoeUI"/>
              </a:rPr>
              <a:t> 2014 (+37,85%). </a:t>
            </a:r>
            <a:r>
              <a:rPr lang="en-US" sz="1800" dirty="0" err="1">
                <a:latin typeface="SegoeUI"/>
              </a:rPr>
              <a:t>Investitia</a:t>
            </a:r>
            <a:r>
              <a:rPr lang="en-US" sz="1800" dirty="0">
                <a:latin typeface="SegoeUI"/>
              </a:rPr>
              <a:t> </a:t>
            </a:r>
            <a:r>
              <a:rPr lang="en-US" sz="1800" dirty="0" err="1">
                <a:latin typeface="SegoeUI"/>
              </a:rPr>
              <a:t>privind</a:t>
            </a:r>
            <a:r>
              <a:rPr lang="en-US" sz="1800" dirty="0">
                <a:latin typeface="SegoeUI"/>
              </a:rPr>
              <a:t> </a:t>
            </a:r>
            <a:r>
              <a:rPr lang="en-US" sz="1800" dirty="0" err="1">
                <a:latin typeface="SegoeUI"/>
              </a:rPr>
              <a:t>reteaua</a:t>
            </a:r>
            <a:r>
              <a:rPr lang="en-US" sz="1800" dirty="0">
                <a:latin typeface="SegoeUI"/>
              </a:rPr>
              <a:t> de </a:t>
            </a:r>
            <a:r>
              <a:rPr lang="en-US" sz="1800" dirty="0" err="1">
                <a:latin typeface="SegoeUI"/>
              </a:rPr>
              <a:t>distributie</a:t>
            </a:r>
            <a:r>
              <a:rPr lang="en-US" sz="1800" dirty="0">
                <a:latin typeface="SegoeUI"/>
              </a:rPr>
              <a:t> a </a:t>
            </a:r>
            <a:r>
              <a:rPr lang="en-US" sz="1800" dirty="0" err="1">
                <a:latin typeface="SegoeUI"/>
              </a:rPr>
              <a:t>apei</a:t>
            </a:r>
            <a:r>
              <a:rPr lang="en-US" sz="1800" dirty="0">
                <a:latin typeface="SegoeUI"/>
              </a:rPr>
              <a:t> potabile a </a:t>
            </a:r>
            <a:r>
              <a:rPr lang="en-US" sz="1800" dirty="0" err="1">
                <a:latin typeface="SegoeUI"/>
              </a:rPr>
              <a:t>fost</a:t>
            </a:r>
            <a:r>
              <a:rPr lang="en-US" sz="1800" dirty="0">
                <a:latin typeface="SegoeUI"/>
              </a:rPr>
              <a:t> </a:t>
            </a:r>
            <a:r>
              <a:rPr lang="en-US" sz="1800" dirty="0" err="1">
                <a:latin typeface="SegoeUI"/>
              </a:rPr>
              <a:t>finalizata</a:t>
            </a:r>
            <a:r>
              <a:rPr lang="en-US" sz="1800" dirty="0">
                <a:latin typeface="SegoeUI"/>
              </a:rPr>
              <a:t> in 2015 </a:t>
            </a:r>
            <a:r>
              <a:rPr lang="en-US" sz="1800" dirty="0" err="1">
                <a:latin typeface="SegoeUI"/>
              </a:rPr>
              <a:t>avand</a:t>
            </a:r>
            <a:r>
              <a:rPr lang="en-US" sz="1800" dirty="0">
                <a:latin typeface="SegoeUI"/>
              </a:rPr>
              <a:t> o </a:t>
            </a:r>
            <a:r>
              <a:rPr lang="en-US" sz="1800" dirty="0" err="1">
                <a:latin typeface="SegoeUI"/>
              </a:rPr>
              <a:t>lungime</a:t>
            </a:r>
            <a:r>
              <a:rPr lang="en-US" sz="1800" dirty="0">
                <a:latin typeface="SegoeUI"/>
              </a:rPr>
              <a:t> de 72.1 km (cat are </a:t>
            </a:r>
            <a:r>
              <a:rPr lang="en-US" sz="1800" dirty="0" err="1">
                <a:latin typeface="SegoeUI"/>
              </a:rPr>
              <a:t>si</a:t>
            </a:r>
            <a:r>
              <a:rPr lang="en-US" sz="1800" dirty="0">
                <a:latin typeface="SegoeUI"/>
              </a:rPr>
              <a:t> in present)</a:t>
            </a:r>
          </a:p>
          <a:p>
            <a:pPr algn="l"/>
            <a:r>
              <a:rPr lang="en-US" sz="1800" b="0" i="0" u="none" strike="noStrike" baseline="0" dirty="0">
                <a:latin typeface="SegoeUI"/>
              </a:rPr>
              <a:t>Din </a:t>
            </a:r>
            <a:r>
              <a:rPr lang="en-US" sz="1800" b="0" i="0" u="none" strike="noStrike" baseline="0" dirty="0" err="1">
                <a:latin typeface="SegoeUI"/>
              </a:rPr>
              <a:t>totalul</a:t>
            </a:r>
            <a:r>
              <a:rPr lang="en-US" sz="1800" b="0" i="0" u="none" strike="noStrike" baseline="0" dirty="0">
                <a:latin typeface="SegoeUI"/>
              </a:rPr>
              <a:t> de 2718 </a:t>
            </a:r>
            <a:r>
              <a:rPr lang="en-US" sz="1800" b="0" i="0" u="none" strike="noStrike" baseline="0" dirty="0" err="1">
                <a:latin typeface="SegoeUI"/>
              </a:rPr>
              <a:t>gospodării</a:t>
            </a:r>
            <a:r>
              <a:rPr lang="en-US" sz="1800" b="0" i="0" u="none" strike="noStrike" baseline="0" dirty="0">
                <a:latin typeface="SegoeUI"/>
              </a:rPr>
              <a:t> din </a:t>
            </a:r>
            <a:r>
              <a:rPr lang="en-US" sz="1800" b="0" i="0" u="none" strike="noStrike" baseline="0" dirty="0" err="1">
                <a:latin typeface="SegoeUI"/>
              </a:rPr>
              <a:t>orașul</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prezent</a:t>
            </a:r>
            <a:r>
              <a:rPr lang="en-US" sz="1800" b="0" i="0" u="none" strike="noStrike" baseline="0" dirty="0">
                <a:latin typeface="SegoeUI"/>
              </a:rPr>
              <a:t> 250 de </a:t>
            </a:r>
            <a:r>
              <a:rPr lang="en-US" sz="1800" b="0" i="0" u="none" strike="noStrike" baseline="0" dirty="0" err="1">
                <a:latin typeface="SegoeUI"/>
              </a:rPr>
              <a:t>gospodării</a:t>
            </a:r>
            <a:r>
              <a:rPr lang="en-US" sz="1800" b="0" i="0" u="none" strike="noStrike" baseline="0" dirty="0">
                <a:latin typeface="SegoeUI"/>
              </a:rPr>
              <a:t> nu sunt </a:t>
            </a:r>
            <a:r>
              <a:rPr lang="en-US" sz="1800" b="0" i="0" u="none" strike="noStrike" baseline="0" dirty="0" err="1">
                <a:latin typeface="SegoeUI"/>
              </a:rPr>
              <a:t>racordate</a:t>
            </a:r>
            <a:r>
              <a:rPr lang="en-US" sz="1800" b="0" i="0" u="none" strike="noStrike" baseline="0" dirty="0">
                <a:latin typeface="SegoeUI"/>
              </a:rPr>
              <a:t> la </a:t>
            </a:r>
            <a:r>
              <a:rPr lang="en-US" sz="1800" b="0" i="0" u="none" strike="noStrike" baseline="0" dirty="0" err="1">
                <a:latin typeface="SegoeUI"/>
              </a:rPr>
              <a:t>rețeaua</a:t>
            </a:r>
            <a:r>
              <a:rPr lang="en-US" sz="1800" b="0" i="0" u="none" strike="noStrike" baseline="0" dirty="0">
                <a:latin typeface="SegoeUI"/>
              </a:rPr>
              <a:t> de </a:t>
            </a:r>
            <a:r>
              <a:rPr lang="en-US" sz="1800" b="0" i="0" u="none" strike="noStrike" baseline="0" dirty="0" err="1">
                <a:latin typeface="SegoeUI"/>
              </a:rPr>
              <a:t>apă</a:t>
            </a:r>
            <a:r>
              <a:rPr lang="en-US" sz="1800" b="0" i="0" u="none" strike="noStrike" baseline="0" dirty="0">
                <a:latin typeface="SegoeUI"/>
              </a:rPr>
              <a:t> </a:t>
            </a:r>
            <a:r>
              <a:rPr lang="en-US" sz="1800" b="0" i="0" u="none" strike="noStrike" baseline="0" dirty="0" err="1">
                <a:latin typeface="SegoeUI"/>
              </a:rPr>
              <a:t>potabilă</a:t>
            </a:r>
            <a:r>
              <a:rPr lang="en-US" sz="1800" b="0" i="0" u="none" strike="noStrike" baseline="0" dirty="0">
                <a:latin typeface="SegoeUI"/>
              </a:rPr>
              <a:t>. </a:t>
            </a:r>
            <a:r>
              <a:rPr lang="en-US" sz="1800" b="0" i="0" u="none" strike="noStrike" baseline="0" dirty="0" err="1">
                <a:latin typeface="SegoeUI"/>
              </a:rPr>
              <a:t>Ceea</a:t>
            </a:r>
            <a:r>
              <a:rPr lang="en-US" sz="1800" b="0" i="0" u="none" strike="noStrike" baseline="0" dirty="0">
                <a:latin typeface="SegoeUI"/>
              </a:rPr>
              <a:t> </a:t>
            </a:r>
            <a:r>
              <a:rPr lang="en-US" sz="1800" b="0" i="0" u="none" strike="noStrike" baseline="0" dirty="0" err="1">
                <a:latin typeface="SegoeUI"/>
              </a:rPr>
              <a:t>ce</a:t>
            </a:r>
            <a:r>
              <a:rPr lang="en-US" sz="1800" b="0" i="0" u="none" strike="noStrike" baseline="0" dirty="0">
                <a:latin typeface="SegoeUI"/>
              </a:rPr>
              <a:t> </a:t>
            </a:r>
            <a:r>
              <a:rPr lang="en-US" sz="1800" b="0" i="0" u="none" strike="noStrike" baseline="0" dirty="0" err="1">
                <a:latin typeface="SegoeUI"/>
              </a:rPr>
              <a:t>inseamna</a:t>
            </a:r>
            <a:r>
              <a:rPr lang="en-US" sz="1800" b="0" i="0" u="none" strike="noStrike" baseline="0" dirty="0">
                <a:latin typeface="SegoeUI"/>
              </a:rPr>
              <a:t> ca </a:t>
            </a:r>
            <a:r>
              <a:rPr lang="en-US" sz="1800" b="0" i="0" u="none" strike="noStrike" baseline="0" dirty="0" err="1">
                <a:latin typeface="SegoeUI"/>
              </a:rPr>
              <a:t>aproximativ</a:t>
            </a:r>
            <a:r>
              <a:rPr lang="en-US" sz="1800" b="0" i="0" u="none" strike="noStrike" baseline="0" dirty="0">
                <a:latin typeface="SegoeUI"/>
              </a:rPr>
              <a:t> 91% din </a:t>
            </a:r>
            <a:r>
              <a:rPr lang="en-US" sz="1800" b="0" i="0" u="none" strike="noStrike" baseline="0" dirty="0" err="1">
                <a:latin typeface="SegoeUI"/>
              </a:rPr>
              <a:t>totalul</a:t>
            </a:r>
            <a:r>
              <a:rPr lang="en-US" sz="1800" b="0" i="0" u="none" strike="noStrike" baseline="0" dirty="0">
                <a:latin typeface="SegoeUI"/>
              </a:rPr>
              <a:t> </a:t>
            </a:r>
            <a:r>
              <a:rPr lang="en-US" sz="1800" b="0" i="0" u="none" strike="noStrike" baseline="0" dirty="0" err="1">
                <a:latin typeface="SegoeUI"/>
              </a:rPr>
              <a:t>gospodăriilor</a:t>
            </a:r>
            <a:r>
              <a:rPr lang="en-US" sz="1800" b="0" i="0" u="none" strike="noStrike" baseline="0" dirty="0">
                <a:latin typeface="SegoeUI"/>
              </a:rPr>
              <a:t> </a:t>
            </a:r>
            <a:r>
              <a:rPr lang="en-US" sz="1800" b="0" i="0" u="none" strike="noStrike" baseline="0" dirty="0" err="1">
                <a:latin typeface="SegoeUI"/>
              </a:rPr>
              <a:t>beneficiază</a:t>
            </a:r>
            <a:r>
              <a:rPr lang="en-US" sz="1800" b="0" i="0" u="none" strike="noStrike" baseline="0" dirty="0">
                <a:latin typeface="SegoeUI"/>
              </a:rPr>
              <a:t> de </a:t>
            </a:r>
            <a:r>
              <a:rPr lang="en-US" sz="1800" b="0" i="0" u="none" strike="noStrike" baseline="0" dirty="0" err="1">
                <a:latin typeface="SegoeUI"/>
              </a:rPr>
              <a:t>acces</a:t>
            </a:r>
            <a:r>
              <a:rPr lang="en-US" sz="1800" b="0" i="0" u="none" strike="noStrike" baseline="0" dirty="0">
                <a:latin typeface="SegoeUI"/>
              </a:rPr>
              <a:t> direct la </a:t>
            </a:r>
            <a:r>
              <a:rPr lang="en-US" sz="1800" b="0" i="0" u="none" strike="noStrike" baseline="0" dirty="0" err="1">
                <a:latin typeface="SegoeUI"/>
              </a:rPr>
              <a:t>apă</a:t>
            </a:r>
            <a:r>
              <a:rPr lang="en-US" sz="1800" b="0" i="0" u="none" strike="noStrike" baseline="0" dirty="0">
                <a:latin typeface="SegoeUI"/>
              </a:rPr>
              <a:t> </a:t>
            </a:r>
            <a:r>
              <a:rPr lang="en-US" sz="1800" b="0" i="0" u="none" strike="noStrike" baseline="0" dirty="0" err="1">
                <a:latin typeface="SegoeUI"/>
              </a:rPr>
              <a:t>potabilă</a:t>
            </a:r>
            <a:r>
              <a:rPr lang="en-US" sz="1800" b="0" i="0" u="none" strike="noStrike" baseline="0" dirty="0">
                <a:latin typeface="SegoeUI"/>
              </a:rPr>
              <a:t> </a:t>
            </a:r>
            <a:r>
              <a:rPr lang="en-US" sz="1800" b="0" i="0" u="none" strike="noStrike" baseline="0" dirty="0" err="1">
                <a:latin typeface="SegoeUI"/>
              </a:rPr>
              <a:t>prin</a:t>
            </a:r>
            <a:r>
              <a:rPr lang="en-US" sz="1800" b="0" i="0" u="none" strike="noStrike" baseline="0" dirty="0">
                <a:latin typeface="SegoeUI"/>
              </a:rPr>
              <a:t> </a:t>
            </a:r>
            <a:r>
              <a:rPr lang="en-US" sz="1800" b="0" i="0" u="none" strike="noStrike" baseline="0" dirty="0" err="1">
                <a:latin typeface="SegoeUI"/>
              </a:rPr>
              <a:t>rețeaua</a:t>
            </a:r>
            <a:r>
              <a:rPr lang="en-US" sz="1800" b="0" i="0" u="none" strike="noStrike" baseline="0" dirty="0">
                <a:latin typeface="SegoeUI"/>
              </a:rPr>
              <a:t> </a:t>
            </a:r>
            <a:r>
              <a:rPr lang="en-US" sz="1800" b="0" i="0" u="none" strike="noStrike" baseline="0" dirty="0" err="1">
                <a:latin typeface="SegoeUI"/>
              </a:rPr>
              <a:t>centralizată</a:t>
            </a:r>
            <a:endParaRPr lang="en-US" sz="1800" dirty="0">
              <a:latin typeface="SegoeUI"/>
            </a:endParaRPr>
          </a:p>
          <a:p>
            <a:pPr algn="l"/>
            <a:endParaRPr lang="en-US" sz="1800" dirty="0"/>
          </a:p>
          <a:p>
            <a:pPr>
              <a:buNone/>
            </a:pPr>
            <a:endParaRPr lang="en-US" sz="1800" dirty="0">
              <a:solidFill>
                <a:srgbClr val="FF0000"/>
              </a:solidFill>
            </a:endParaRPr>
          </a:p>
          <a:p>
            <a:pPr>
              <a:buNone/>
            </a:pPr>
            <a:endParaRPr lang="en-US" sz="1800" dirty="0"/>
          </a:p>
        </p:txBody>
      </p:sp>
      <p:sp>
        <p:nvSpPr>
          <p:cNvPr id="3" name="Title 2"/>
          <p:cNvSpPr>
            <a:spLocks noGrp="1"/>
          </p:cNvSpPr>
          <p:nvPr>
            <p:ph type="title"/>
          </p:nvPr>
        </p:nvSpPr>
        <p:spPr/>
        <p:txBody>
          <a:bodyPr>
            <a:normAutofit/>
          </a:bodyPr>
          <a:lstStyle/>
          <a:p>
            <a:r>
              <a:rPr lang="en-US" sz="3400" dirty="0" err="1"/>
              <a:t>Infrastructura</a:t>
            </a:r>
            <a:endParaRPr lang="en-US" sz="3400" dirty="0"/>
          </a:p>
        </p:txBody>
      </p:sp>
    </p:spTree>
    <p:extLst>
      <p:ext uri="{BB962C8B-B14F-4D97-AF65-F5344CB8AC3E}">
        <p14:creationId xmlns:p14="http://schemas.microsoft.com/office/powerpoint/2010/main" val="506853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260F3-37BB-72E2-B767-08F1AC9DD4B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D86531-6DA0-05DE-9922-C109936DE6A8}"/>
              </a:ext>
            </a:extLst>
          </p:cNvPr>
          <p:cNvSpPr>
            <a:spLocks noGrp="1"/>
          </p:cNvSpPr>
          <p:nvPr>
            <p:ph idx="1"/>
          </p:nvPr>
        </p:nvSpPr>
        <p:spPr>
          <a:xfrm>
            <a:off x="457200" y="1481328"/>
            <a:ext cx="8534400" cy="4690872"/>
          </a:xfrm>
        </p:spPr>
        <p:txBody>
          <a:bodyPr>
            <a:normAutofit/>
          </a:bodyPr>
          <a:lstStyle/>
          <a:p>
            <a:r>
              <a:rPr lang="en-US" sz="1900" b="1" dirty="0" err="1"/>
              <a:t>Infrastructura</a:t>
            </a:r>
            <a:r>
              <a:rPr lang="en-US" sz="1900" b="1" dirty="0"/>
              <a:t> </a:t>
            </a:r>
            <a:r>
              <a:rPr lang="en-US" sz="1900" b="1" dirty="0" err="1"/>
              <a:t>tehnica-edilitara</a:t>
            </a:r>
            <a:endParaRPr lang="en-US" sz="1900" b="1" dirty="0"/>
          </a:p>
          <a:p>
            <a:pPr marL="109728" indent="0" algn="l">
              <a:buNone/>
            </a:pPr>
            <a:r>
              <a:rPr lang="en-US" sz="1800" dirty="0" err="1"/>
              <a:t>b.Reteaua</a:t>
            </a:r>
            <a:r>
              <a:rPr lang="en-US" sz="1800" dirty="0"/>
              <a:t> de </a:t>
            </a:r>
            <a:r>
              <a:rPr lang="en-US" sz="1800" dirty="0" err="1"/>
              <a:t>canalizare</a:t>
            </a:r>
            <a:r>
              <a:rPr lang="en-US" sz="1800" dirty="0"/>
              <a:t> - </a:t>
            </a:r>
            <a:r>
              <a:rPr lang="en-US" sz="1800" b="0" i="0" u="none" strike="noStrike" baseline="0" dirty="0">
                <a:latin typeface="SegoeUI"/>
              </a:rPr>
              <a:t>Pe </a:t>
            </a:r>
            <a:r>
              <a:rPr lang="en-US" sz="1800" b="0" i="0" u="none" strike="noStrike" baseline="0" dirty="0" err="1">
                <a:latin typeface="SegoeUI"/>
              </a:rPr>
              <a:t>teritoriul</a:t>
            </a:r>
            <a:r>
              <a:rPr lang="en-US" sz="1800" b="0" i="0" u="none" strike="noStrike" baseline="0" dirty="0">
                <a:latin typeface="SegoeUI"/>
              </a:rPr>
              <a:t> </a:t>
            </a:r>
            <a:r>
              <a:rPr lang="en-US" sz="1800" b="0" i="0" u="none" strike="noStrike" baseline="0" dirty="0" err="1">
                <a:latin typeface="SegoeUI"/>
              </a:rPr>
              <a:t>orașului</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a:t>
            </a:r>
            <a:r>
              <a:rPr lang="en-US" sz="1800" b="0" i="0" u="none" strike="noStrike" baseline="0" dirty="0" err="1">
                <a:latin typeface="SegoeUI"/>
              </a:rPr>
              <a:t>rețeaua</a:t>
            </a:r>
            <a:r>
              <a:rPr lang="en-US" sz="1800" b="0" i="0" u="none" strike="noStrike" baseline="0" dirty="0">
                <a:latin typeface="SegoeUI"/>
              </a:rPr>
              <a:t> de </a:t>
            </a:r>
            <a:r>
              <a:rPr lang="en-US" sz="1800" b="0" i="0" u="none" strike="noStrike" baseline="0" dirty="0" err="1">
                <a:latin typeface="SegoeUI"/>
              </a:rPr>
              <a:t>canalizare</a:t>
            </a:r>
            <a:r>
              <a:rPr lang="en-US" sz="1800" b="0" i="0" u="none" strike="noStrike" baseline="0" dirty="0">
                <a:latin typeface="SegoeUI"/>
              </a:rPr>
              <a:t> </a:t>
            </a:r>
            <a:r>
              <a:rPr lang="en-US" sz="1800" b="0" i="0" u="none" strike="noStrike" baseline="0" dirty="0" err="1">
                <a:latin typeface="SegoeUI"/>
              </a:rPr>
              <a:t>este</a:t>
            </a:r>
            <a:r>
              <a:rPr lang="en-US" sz="1800" b="0" i="0" u="none" strike="noStrike" baseline="0" dirty="0">
                <a:latin typeface="SegoeUI"/>
              </a:rPr>
              <a:t> </a:t>
            </a:r>
            <a:r>
              <a:rPr lang="en-US" sz="1800" b="0" i="0" u="none" strike="noStrike" baseline="0" dirty="0" err="1">
                <a:latin typeface="SegoeUI"/>
              </a:rPr>
              <a:t>prezentă</a:t>
            </a:r>
            <a:r>
              <a:rPr lang="en-US" sz="1800" b="0" i="0" u="none" strike="noStrike" baseline="0" dirty="0">
                <a:latin typeface="SegoeUI"/>
              </a:rPr>
              <a:t> </a:t>
            </a:r>
            <a:r>
              <a:rPr lang="en-US" sz="1800" b="0" i="0" u="none" strike="noStrike" baseline="0" dirty="0" err="1">
                <a:latin typeface="SegoeUI"/>
              </a:rPr>
              <a:t>doar</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orașul</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a:t>
            </a:r>
            <a:r>
              <a:rPr lang="en-US" sz="1800" b="0" i="0" u="none" strike="noStrike" baseline="0" dirty="0" err="1">
                <a:latin typeface="SegoeUI"/>
              </a:rPr>
              <a:t>și</a:t>
            </a:r>
            <a:r>
              <a:rPr lang="en-US" sz="1800" b="0" i="0" u="none" strike="noStrike" baseline="0" dirty="0">
                <a:latin typeface="SegoeUI"/>
              </a:rPr>
              <a:t> </a:t>
            </a:r>
            <a:r>
              <a:rPr lang="en-US" sz="1800" b="0" i="0" u="none" strike="noStrike" baseline="0" dirty="0" err="1">
                <a:latin typeface="SegoeUI"/>
              </a:rPr>
              <a:t>parțial</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localitatea</a:t>
            </a:r>
            <a:r>
              <a:rPr lang="en-US" sz="1800" b="0" i="0" u="none" strike="noStrike" baseline="0" dirty="0">
                <a:latin typeface="SegoeUI"/>
              </a:rPr>
              <a:t> </a:t>
            </a:r>
            <a:r>
              <a:rPr lang="en-US" sz="1800" b="0" i="0" u="none" strike="noStrike" baseline="0" dirty="0" err="1">
                <a:latin typeface="SegoeUI"/>
              </a:rPr>
              <a:t>Sărmășel</a:t>
            </a:r>
            <a:r>
              <a:rPr lang="en-US" sz="1800" b="0" i="0" u="none" strike="noStrike" baseline="0" dirty="0">
                <a:latin typeface="SegoeUI"/>
              </a:rPr>
              <a:t>; </a:t>
            </a:r>
            <a:r>
              <a:rPr lang="en-US" sz="1800" b="0" i="0" u="none" strike="noStrike" baseline="0" dirty="0" err="1">
                <a:latin typeface="SegoeUI"/>
              </a:rPr>
              <a:t>Lungimea</a:t>
            </a:r>
            <a:r>
              <a:rPr lang="en-US" sz="1800" b="0" i="0" u="none" strike="noStrike" baseline="0" dirty="0">
                <a:latin typeface="SegoeUI"/>
              </a:rPr>
              <a:t> </a:t>
            </a:r>
            <a:r>
              <a:rPr lang="en-US" sz="1800" b="0" i="0" u="none" strike="noStrike" baseline="0" dirty="0" err="1">
                <a:latin typeface="SegoeUI"/>
              </a:rPr>
              <a:t>retelei</a:t>
            </a:r>
            <a:r>
              <a:rPr lang="en-US" sz="1800" b="0" i="0" u="none" strike="noStrike" baseline="0" dirty="0">
                <a:latin typeface="SegoeUI"/>
              </a:rPr>
              <a:t> de </a:t>
            </a:r>
            <a:r>
              <a:rPr lang="en-US" sz="1800" b="0" i="0" u="none" strike="noStrike" baseline="0" dirty="0" err="1">
                <a:latin typeface="SegoeUI"/>
              </a:rPr>
              <a:t>canalizare</a:t>
            </a:r>
            <a:r>
              <a:rPr lang="en-US" sz="1800" b="0" i="0" u="none" strike="noStrike" baseline="0" dirty="0">
                <a:latin typeface="SegoeUI"/>
              </a:rPr>
              <a:t> a </a:t>
            </a:r>
            <a:r>
              <a:rPr lang="en-US" sz="1800" b="0" i="0" u="none" strike="noStrike" baseline="0" dirty="0" err="1">
                <a:latin typeface="SegoeUI"/>
              </a:rPr>
              <a:t>crescut</a:t>
            </a:r>
            <a:r>
              <a:rPr lang="en-US" sz="1800" b="0" i="0" u="none" strike="noStrike" baseline="0" dirty="0">
                <a:latin typeface="SegoeUI"/>
              </a:rPr>
              <a:t> </a:t>
            </a:r>
            <a:r>
              <a:rPr lang="en-US" sz="1800" b="0" i="0" u="none" strike="noStrike" baseline="0" dirty="0" err="1">
                <a:latin typeface="SegoeUI"/>
              </a:rPr>
              <a:t>semnificati</a:t>
            </a:r>
            <a:r>
              <a:rPr lang="en-US" sz="1800" dirty="0" err="1">
                <a:latin typeface="SegoeUI"/>
              </a:rPr>
              <a:t>v</a:t>
            </a:r>
            <a:r>
              <a:rPr lang="en-US" sz="1800" dirty="0">
                <a:latin typeface="SegoeUI"/>
              </a:rPr>
              <a:t> in </a:t>
            </a:r>
            <a:r>
              <a:rPr lang="en-US" sz="1800" dirty="0" err="1">
                <a:latin typeface="SegoeUI"/>
              </a:rPr>
              <a:t>ultimii</a:t>
            </a:r>
            <a:r>
              <a:rPr lang="en-US" sz="1800" dirty="0">
                <a:latin typeface="SegoeUI"/>
              </a:rPr>
              <a:t> </a:t>
            </a:r>
            <a:r>
              <a:rPr lang="en-US" sz="1800" dirty="0" err="1">
                <a:latin typeface="SegoeUI"/>
              </a:rPr>
              <a:t>zece</a:t>
            </a:r>
            <a:r>
              <a:rPr lang="en-US" sz="1800" dirty="0">
                <a:latin typeface="SegoeUI"/>
              </a:rPr>
              <a:t> ani, de la 1.5km in 2014 la 23km in 2023. </a:t>
            </a:r>
            <a:r>
              <a:rPr lang="en-US" sz="1800" b="0" i="0" u="none" strike="noStrike" baseline="0" dirty="0">
                <a:latin typeface="SegoeUI"/>
              </a:rPr>
              <a:t>Cu </a:t>
            </a:r>
            <a:r>
              <a:rPr lang="en-US" sz="1800" b="0" i="0" u="none" strike="noStrike" baseline="0" dirty="0" err="1">
                <a:latin typeface="SegoeUI"/>
              </a:rPr>
              <a:t>toate</a:t>
            </a:r>
            <a:r>
              <a:rPr lang="en-US" sz="1800" b="0" i="0" u="none" strike="noStrike" baseline="0" dirty="0">
                <a:latin typeface="SegoeUI"/>
              </a:rPr>
              <a:t> </a:t>
            </a:r>
            <a:r>
              <a:rPr lang="en-US" sz="1800" b="0" i="0" u="none" strike="noStrike" baseline="0" dirty="0" err="1">
                <a:latin typeface="SegoeUI"/>
              </a:rPr>
              <a:t>acestea</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prezent</a:t>
            </a:r>
            <a:r>
              <a:rPr lang="en-US" sz="1800" b="0" i="0" u="none" strike="noStrike" baseline="0" dirty="0">
                <a:latin typeface="SegoeUI"/>
              </a:rPr>
              <a:t>, </a:t>
            </a:r>
            <a:r>
              <a:rPr lang="en-US" sz="1800" b="0" i="0" u="none" strike="noStrike" baseline="0" dirty="0" err="1">
                <a:latin typeface="SegoeUI"/>
              </a:rPr>
              <a:t>doar</a:t>
            </a:r>
            <a:r>
              <a:rPr lang="en-US" sz="1800" b="0" i="0" u="none" strike="noStrike" baseline="0" dirty="0">
                <a:latin typeface="SegoeUI"/>
              </a:rPr>
              <a:t> </a:t>
            </a:r>
            <a:r>
              <a:rPr lang="en-US" sz="1800" b="0" i="0" u="none" strike="noStrike" baseline="0" dirty="0" err="1">
                <a:latin typeface="SegoeUI"/>
              </a:rPr>
              <a:t>jumătate</a:t>
            </a:r>
            <a:r>
              <a:rPr lang="en-US" sz="1800" b="0" i="0" u="none" strike="noStrike" baseline="0" dirty="0">
                <a:latin typeface="SegoeUI"/>
              </a:rPr>
              <a:t> din </a:t>
            </a:r>
            <a:r>
              <a:rPr lang="en-US" sz="1800" b="0" i="0" u="none" strike="noStrike" baseline="0" dirty="0" err="1">
                <a:latin typeface="SegoeUI"/>
              </a:rPr>
              <a:t>gospodăriile</a:t>
            </a:r>
            <a:r>
              <a:rPr lang="en-US" sz="1800" b="0" i="0" u="none" strike="noStrike" baseline="0" dirty="0">
                <a:latin typeface="SegoeUI"/>
              </a:rPr>
              <a:t> </a:t>
            </a:r>
            <a:r>
              <a:rPr lang="en-US" sz="1800" b="0" i="0" u="none" strike="noStrike" baseline="0" dirty="0" err="1">
                <a:latin typeface="SegoeUI"/>
              </a:rPr>
              <a:t>orașului</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a:t>
            </a:r>
            <a:r>
              <a:rPr lang="en-US" sz="1800" b="0" i="0" u="none" strike="noStrike" baseline="0" dirty="0" err="1">
                <a:latin typeface="SegoeUI"/>
              </a:rPr>
              <a:t>beneficiază</a:t>
            </a:r>
            <a:r>
              <a:rPr lang="en-US" sz="1800" b="0" i="0" u="none" strike="noStrike" baseline="0" dirty="0">
                <a:latin typeface="SegoeUI"/>
              </a:rPr>
              <a:t> de </a:t>
            </a:r>
            <a:r>
              <a:rPr lang="en-US" sz="1800" b="0" i="0" u="none" strike="noStrike" baseline="0" dirty="0" err="1">
                <a:latin typeface="SegoeUI"/>
              </a:rPr>
              <a:t>rețeaua</a:t>
            </a:r>
            <a:r>
              <a:rPr lang="en-US" sz="1800" b="0" i="0" u="none" strike="noStrike" baseline="0" dirty="0">
                <a:latin typeface="SegoeUI"/>
              </a:rPr>
              <a:t> de </a:t>
            </a:r>
            <a:r>
              <a:rPr lang="en-US" sz="1800" b="0" i="0" u="none" strike="noStrike" baseline="0" dirty="0" err="1">
                <a:latin typeface="SegoeUI"/>
              </a:rPr>
              <a:t>canalizare</a:t>
            </a:r>
            <a:r>
              <a:rPr lang="en-US" sz="1800" b="0" i="0" u="none" strike="noStrike" baseline="0" dirty="0">
                <a:latin typeface="SegoeUI"/>
              </a:rPr>
              <a:t>. </a:t>
            </a:r>
            <a:r>
              <a:rPr lang="en-US" sz="1800" b="0" i="0" u="none" strike="noStrike" baseline="0" dirty="0" err="1">
                <a:latin typeface="SegoeUI"/>
              </a:rPr>
              <a:t>Aproximativ</a:t>
            </a:r>
            <a:r>
              <a:rPr lang="en-US" sz="1800" b="0" i="0" u="none" strike="noStrike" baseline="0" dirty="0">
                <a:latin typeface="SegoeUI"/>
              </a:rPr>
              <a:t> 1450 de </a:t>
            </a:r>
            <a:r>
              <a:rPr lang="en-US" sz="1800" b="0" i="0" u="none" strike="noStrike" baseline="0" dirty="0" err="1">
                <a:latin typeface="SegoeUI"/>
              </a:rPr>
              <a:t>gospodării</a:t>
            </a:r>
            <a:r>
              <a:rPr lang="en-US" sz="1800" b="0" i="0" u="none" strike="noStrike" baseline="0" dirty="0">
                <a:latin typeface="SegoeUI"/>
              </a:rPr>
              <a:t> din </a:t>
            </a:r>
            <a:r>
              <a:rPr lang="en-US" sz="1800" b="0" i="0" u="none" strike="noStrike" baseline="0" dirty="0" err="1">
                <a:latin typeface="SegoeUI"/>
              </a:rPr>
              <a:t>totalul</a:t>
            </a:r>
            <a:r>
              <a:rPr lang="en-US" sz="1800" b="0" i="0" u="none" strike="noStrike" baseline="0" dirty="0">
                <a:latin typeface="SegoeUI"/>
              </a:rPr>
              <a:t> de 2718 </a:t>
            </a:r>
            <a:r>
              <a:rPr lang="it-IT" sz="1800" b="0" i="0" u="none" strike="noStrike" baseline="0" dirty="0">
                <a:latin typeface="SegoeUI"/>
              </a:rPr>
              <a:t>(53,34%) nu sunt racordate la această utilitate, ceea ce subliniază necesitatea continuării </a:t>
            </a:r>
            <a:r>
              <a:rPr lang="pt-BR" sz="1800" b="0" i="0" u="none" strike="noStrike" baseline="0" dirty="0">
                <a:latin typeface="SegoeUI"/>
              </a:rPr>
              <a:t>investițiilor pentru extinderea rețelei de canalizare.</a:t>
            </a:r>
          </a:p>
          <a:p>
            <a:pPr marL="109728" indent="0" algn="l">
              <a:buNone/>
            </a:pPr>
            <a:r>
              <a:rPr lang="pt-BR" sz="1800" dirty="0">
                <a:latin typeface="SegoeUI"/>
              </a:rPr>
              <a:t>c) Reteaua de gaze -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orașul</a:t>
            </a:r>
            <a:r>
              <a:rPr lang="en-US" sz="1800" b="0" i="0" u="none" strike="noStrike" baseline="0" dirty="0">
                <a:latin typeface="SegoeUI"/>
              </a:rPr>
              <a:t> </a:t>
            </a:r>
            <a:r>
              <a:rPr lang="en-US" sz="1800" b="0" i="0" u="none" strike="noStrike" baseline="0" dirty="0" err="1">
                <a:latin typeface="SegoeUI"/>
              </a:rPr>
              <a:t>Sărmașu</a:t>
            </a:r>
            <a:r>
              <a:rPr lang="en-US" sz="1800" b="0" i="0" u="none" strike="noStrike" baseline="0" dirty="0">
                <a:latin typeface="SegoeUI"/>
              </a:rPr>
              <a:t>, </a:t>
            </a:r>
            <a:r>
              <a:rPr lang="en-US" sz="1800" b="0" i="0" u="none" strike="noStrike" baseline="0" dirty="0" err="1">
                <a:latin typeface="SegoeUI"/>
              </a:rPr>
              <a:t>rețeaua</a:t>
            </a:r>
            <a:r>
              <a:rPr lang="en-US" sz="1800" b="0" i="0" u="none" strike="noStrike" baseline="0" dirty="0">
                <a:latin typeface="SegoeUI"/>
              </a:rPr>
              <a:t> de gaze </a:t>
            </a:r>
            <a:r>
              <a:rPr lang="en-US" sz="1800" b="0" i="0" u="none" strike="noStrike" baseline="0" dirty="0" err="1">
                <a:latin typeface="SegoeUI"/>
              </a:rPr>
              <a:t>naturale</a:t>
            </a:r>
            <a:r>
              <a:rPr lang="en-US" sz="1800" b="0" i="0" u="none" strike="noStrike" baseline="0" dirty="0">
                <a:latin typeface="SegoeUI"/>
              </a:rPr>
              <a:t> </a:t>
            </a:r>
            <a:r>
              <a:rPr lang="en-US" sz="1800" b="0" i="0" u="none" strike="noStrike" baseline="0" dirty="0" err="1">
                <a:latin typeface="SegoeUI"/>
              </a:rPr>
              <a:t>acoperă</a:t>
            </a:r>
            <a:r>
              <a:rPr lang="en-US" sz="1800" b="0" i="0" u="none" strike="noStrike" baseline="0" dirty="0">
                <a:latin typeface="SegoeUI"/>
              </a:rPr>
              <a:t> 98% din </a:t>
            </a:r>
            <a:r>
              <a:rPr lang="en-US" sz="1800" b="0" i="0" u="none" strike="noStrike" baseline="0" dirty="0" err="1">
                <a:latin typeface="SegoeUI"/>
              </a:rPr>
              <a:t>populație</a:t>
            </a:r>
            <a:r>
              <a:rPr lang="en-US" sz="1800" b="0" i="0" u="none" strike="noStrike" baseline="0" dirty="0">
                <a:latin typeface="SegoeUI"/>
              </a:rPr>
              <a:t>, </a:t>
            </a:r>
            <a:r>
              <a:rPr lang="en-US" sz="1800" b="0" i="0" u="none" strike="noStrike" baseline="0" dirty="0" err="1">
                <a:latin typeface="SegoeUI"/>
              </a:rPr>
              <a:t>ceea</a:t>
            </a:r>
            <a:r>
              <a:rPr lang="en-US" sz="1800" b="0" i="0" u="none" strike="noStrike" baseline="0" dirty="0">
                <a:latin typeface="SegoeUI"/>
              </a:rPr>
              <a:t> </a:t>
            </a:r>
            <a:r>
              <a:rPr lang="en-US" sz="1800" b="0" i="0" u="none" strike="noStrike" baseline="0" dirty="0" err="1">
                <a:latin typeface="SegoeUI"/>
              </a:rPr>
              <a:t>ce</a:t>
            </a:r>
            <a:r>
              <a:rPr lang="en-US" sz="1800" b="0" i="0" u="none" strike="noStrike" baseline="0" dirty="0">
                <a:latin typeface="SegoeUI"/>
              </a:rPr>
              <a:t> </a:t>
            </a:r>
            <a:r>
              <a:rPr lang="en-US" sz="1800" b="0" i="0" u="none" strike="noStrike" baseline="0" dirty="0" err="1">
                <a:latin typeface="SegoeUI"/>
              </a:rPr>
              <a:t>înseamnă</a:t>
            </a:r>
            <a:r>
              <a:rPr lang="en-US" sz="1800" b="0" i="0" u="none" strike="noStrike" baseline="0" dirty="0">
                <a:latin typeface="SegoeUI"/>
              </a:rPr>
              <a:t> </a:t>
            </a:r>
            <a:r>
              <a:rPr lang="en-US" sz="1800" b="0" i="0" u="none" strike="noStrike" baseline="0" dirty="0" err="1">
                <a:latin typeface="SegoeUI"/>
              </a:rPr>
              <a:t>că</a:t>
            </a:r>
            <a:r>
              <a:rPr lang="en-US" sz="1800" b="0" i="0" u="none" strike="noStrike" baseline="0" dirty="0">
                <a:latin typeface="SegoeUI"/>
              </a:rPr>
              <a:t> </a:t>
            </a:r>
            <a:r>
              <a:rPr lang="en-US" sz="1800" b="0" i="0" u="none" strike="noStrike" baseline="0" dirty="0" err="1">
                <a:latin typeface="SegoeUI"/>
              </a:rPr>
              <a:t>doar</a:t>
            </a:r>
            <a:r>
              <a:rPr lang="en-US" sz="1800" b="0" i="0" u="none" strike="noStrike" baseline="0" dirty="0">
                <a:latin typeface="SegoeUI"/>
              </a:rPr>
              <a:t> 40 de </a:t>
            </a:r>
            <a:r>
              <a:rPr lang="en-US" sz="1800" b="0" i="0" u="none" strike="noStrike" baseline="0" dirty="0" err="1">
                <a:latin typeface="SegoeUI"/>
              </a:rPr>
              <a:t>gospodării</a:t>
            </a:r>
            <a:r>
              <a:rPr lang="en-US" sz="1800" b="0" i="0" u="none" strike="noStrike" baseline="0" dirty="0">
                <a:latin typeface="SegoeUI"/>
              </a:rPr>
              <a:t> din </a:t>
            </a:r>
            <a:r>
              <a:rPr lang="en-US" sz="1800" b="0" i="0" u="none" strike="noStrike" baseline="0" dirty="0" err="1">
                <a:latin typeface="SegoeUI"/>
              </a:rPr>
              <a:t>totalul</a:t>
            </a:r>
            <a:r>
              <a:rPr lang="en-US" sz="1800" b="0" i="0" u="none" strike="noStrike" baseline="0" dirty="0">
                <a:latin typeface="SegoeUI"/>
              </a:rPr>
              <a:t> de 2718 nu sunt </a:t>
            </a:r>
            <a:r>
              <a:rPr lang="en-US" sz="1800" b="0" i="0" u="none" strike="noStrike" baseline="0" dirty="0" err="1">
                <a:latin typeface="SegoeUI"/>
              </a:rPr>
              <a:t>branșate</a:t>
            </a:r>
            <a:r>
              <a:rPr lang="en-US" sz="1800" b="0" i="0" u="none" strike="noStrike" baseline="0" dirty="0">
                <a:latin typeface="SegoeUI"/>
              </a:rPr>
              <a:t> la </a:t>
            </a:r>
            <a:r>
              <a:rPr lang="en-US" sz="1800" b="0" i="0" u="none" strike="noStrike" baseline="0" dirty="0" err="1">
                <a:latin typeface="SegoeUI"/>
              </a:rPr>
              <a:t>această</a:t>
            </a:r>
            <a:r>
              <a:rPr lang="en-US" sz="1800" b="0" i="0" u="none" strike="noStrike" baseline="0" dirty="0">
                <a:latin typeface="SegoeUI"/>
              </a:rPr>
              <a:t> </a:t>
            </a:r>
            <a:r>
              <a:rPr lang="en-US" sz="1800" b="0" i="0" u="none" strike="noStrike" baseline="0" dirty="0" err="1">
                <a:latin typeface="SegoeUI"/>
              </a:rPr>
              <a:t>rețea</a:t>
            </a:r>
            <a:r>
              <a:rPr lang="en-US" sz="1800" b="0" i="0" u="none" strike="noStrike" baseline="0" dirty="0">
                <a:latin typeface="SegoeUI"/>
              </a:rPr>
              <a:t>. </a:t>
            </a:r>
            <a:r>
              <a:rPr lang="en-US" sz="1800" b="0" i="0" u="none" strike="noStrike" baseline="0" dirty="0" err="1">
                <a:latin typeface="SegoeUI"/>
              </a:rPr>
              <a:t>Această</a:t>
            </a:r>
            <a:r>
              <a:rPr lang="en-US" sz="1800" b="0" i="0" u="none" strike="noStrike" baseline="0" dirty="0">
                <a:latin typeface="SegoeUI"/>
              </a:rPr>
              <a:t> </a:t>
            </a:r>
            <a:r>
              <a:rPr lang="en-US" sz="1800" b="0" i="0" u="none" strike="noStrike" baseline="0" dirty="0" err="1">
                <a:latin typeface="SegoeUI"/>
              </a:rPr>
              <a:t>acoperire</a:t>
            </a:r>
            <a:r>
              <a:rPr lang="en-US" sz="1800" b="0" i="0" u="none" strike="noStrike" baseline="0" dirty="0">
                <a:latin typeface="SegoeUI"/>
              </a:rPr>
              <a:t> </a:t>
            </a:r>
            <a:r>
              <a:rPr lang="en-US" sz="1800" b="0" i="0" u="none" strike="noStrike" baseline="0" dirty="0" err="1">
                <a:latin typeface="SegoeUI"/>
              </a:rPr>
              <a:t>extinsă</a:t>
            </a:r>
            <a:r>
              <a:rPr lang="en-US" sz="1800" b="0" i="0" u="none" strike="noStrike" baseline="0" dirty="0">
                <a:latin typeface="SegoeUI"/>
              </a:rPr>
              <a:t> </a:t>
            </a:r>
            <a:r>
              <a:rPr lang="en-US" sz="1800" b="0" i="0" u="none" strike="noStrike" baseline="0" dirty="0" err="1">
                <a:latin typeface="SegoeUI"/>
              </a:rPr>
              <a:t>este</a:t>
            </a:r>
            <a:r>
              <a:rPr lang="en-US" sz="1800" b="0" i="0" u="none" strike="noStrike" baseline="0" dirty="0">
                <a:latin typeface="SegoeUI"/>
              </a:rPr>
              <a:t> </a:t>
            </a:r>
            <a:r>
              <a:rPr lang="en-US" sz="1800" b="0" i="0" u="none" strike="noStrike" baseline="0" dirty="0" err="1">
                <a:latin typeface="SegoeUI"/>
              </a:rPr>
              <a:t>rezultatul</a:t>
            </a:r>
            <a:r>
              <a:rPr lang="en-US" sz="1800" b="0" i="0" u="none" strike="noStrike" baseline="0" dirty="0">
                <a:latin typeface="SegoeUI"/>
              </a:rPr>
              <a:t> </a:t>
            </a:r>
            <a:r>
              <a:rPr lang="en-US" sz="1800" b="0" i="0" u="none" strike="noStrike" baseline="0" dirty="0" err="1">
                <a:latin typeface="SegoeUI"/>
              </a:rPr>
              <a:t>unor</a:t>
            </a:r>
            <a:r>
              <a:rPr lang="en-US" sz="1800" b="0" i="0" u="none" strike="noStrike" baseline="0" dirty="0">
                <a:latin typeface="SegoeUI"/>
              </a:rPr>
              <a:t> </a:t>
            </a:r>
            <a:r>
              <a:rPr lang="en-US" sz="1800" b="0" i="0" u="none" strike="noStrike" baseline="0" dirty="0" err="1">
                <a:latin typeface="SegoeUI"/>
              </a:rPr>
              <a:t>investiții</a:t>
            </a:r>
            <a:r>
              <a:rPr lang="en-US" sz="1800" b="0" i="0" u="none" strike="noStrike" baseline="0" dirty="0">
                <a:latin typeface="SegoeUI"/>
              </a:rPr>
              <a:t> </a:t>
            </a:r>
            <a:r>
              <a:rPr lang="en-US" sz="1800" b="0" i="0" u="none" strike="noStrike" baseline="0" dirty="0" err="1">
                <a:latin typeface="SegoeUI"/>
              </a:rPr>
              <a:t>semnificative</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infrastructura</a:t>
            </a:r>
            <a:r>
              <a:rPr lang="en-US" sz="1800" b="0" i="0" u="none" strike="noStrike" baseline="0" dirty="0">
                <a:latin typeface="SegoeUI"/>
              </a:rPr>
              <a:t> de gaze </a:t>
            </a:r>
            <a:r>
              <a:rPr lang="en-US" sz="1800" b="0" i="0" u="none" strike="noStrike" baseline="0" dirty="0" err="1">
                <a:latin typeface="SegoeUI"/>
              </a:rPr>
              <a:t>naturale</a:t>
            </a:r>
            <a:r>
              <a:rPr lang="en-US" sz="1800" b="0" i="0" u="none" strike="noStrike" baseline="0" dirty="0">
                <a:latin typeface="SegoeUI"/>
              </a:rPr>
              <a:t>, </a:t>
            </a:r>
            <a:r>
              <a:rPr lang="en-US" sz="1800" b="0" i="0" u="none" strike="noStrike" baseline="0" dirty="0" err="1">
                <a:latin typeface="SegoeUI"/>
              </a:rPr>
              <a:t>realizate</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ultimii</a:t>
            </a:r>
            <a:r>
              <a:rPr lang="en-US" sz="1800" b="0" i="0" u="none" strike="noStrike" baseline="0" dirty="0">
                <a:latin typeface="SegoeUI"/>
              </a:rPr>
              <a:t> ani. </a:t>
            </a:r>
            <a:r>
              <a:rPr lang="en-US" sz="1800" b="1" i="0" u="none" strike="noStrike" baseline="0" dirty="0" err="1">
                <a:latin typeface="SegoeUI"/>
              </a:rPr>
              <a:t>Lungimea</a:t>
            </a:r>
            <a:r>
              <a:rPr lang="en-US" sz="1800" b="1" i="0" u="none" strike="noStrike" baseline="0" dirty="0">
                <a:latin typeface="SegoeUI"/>
              </a:rPr>
              <a:t> </a:t>
            </a:r>
            <a:r>
              <a:rPr lang="en-US" sz="1800" b="1" i="0" u="none" strike="noStrike" baseline="0" dirty="0" err="1">
                <a:latin typeface="SegoeUI"/>
              </a:rPr>
              <a:t>conductelor</a:t>
            </a:r>
            <a:r>
              <a:rPr lang="en-US" sz="1800" b="1" i="0" u="none" strike="noStrike" baseline="0" dirty="0">
                <a:latin typeface="SegoeUI"/>
              </a:rPr>
              <a:t> de </a:t>
            </a:r>
            <a:r>
              <a:rPr lang="en-US" sz="1800" b="1" i="0" u="none" strike="noStrike" baseline="0" dirty="0" err="1">
                <a:latin typeface="SegoeUI"/>
              </a:rPr>
              <a:t>distribuție</a:t>
            </a:r>
            <a:r>
              <a:rPr lang="en-US" sz="1800" b="1" i="0" u="none" strike="noStrike" baseline="0" dirty="0">
                <a:latin typeface="SegoeUI"/>
              </a:rPr>
              <a:t> a </a:t>
            </a:r>
            <a:r>
              <a:rPr lang="en-US" sz="1800" b="1" i="0" u="none" strike="noStrike" baseline="0" dirty="0" err="1">
                <a:latin typeface="SegoeUI"/>
              </a:rPr>
              <a:t>gazelor</a:t>
            </a:r>
            <a:r>
              <a:rPr lang="en-US" sz="1800" b="1" i="0" u="none" strike="noStrike" baseline="0" dirty="0">
                <a:latin typeface="SegoeUI"/>
              </a:rPr>
              <a:t> </a:t>
            </a:r>
            <a:r>
              <a:rPr lang="en-US" sz="1800" b="1" i="0" u="none" strike="noStrike" baseline="0" dirty="0" err="1">
                <a:latin typeface="SegoeUI"/>
              </a:rPr>
              <a:t>naturale</a:t>
            </a:r>
            <a:r>
              <a:rPr lang="en-US" sz="1800" b="1" i="0" u="none" strike="noStrike" baseline="0" dirty="0">
                <a:latin typeface="SegoeUI"/>
              </a:rPr>
              <a:t> a </a:t>
            </a:r>
            <a:r>
              <a:rPr lang="en-US" sz="1800" b="1" i="0" u="none" strike="noStrike" baseline="0" dirty="0" err="1">
                <a:latin typeface="SegoeUI"/>
              </a:rPr>
              <a:t>crescut</a:t>
            </a:r>
            <a:r>
              <a:rPr lang="en-US" sz="1800" b="1" i="0" u="none" strike="noStrike" baseline="0" dirty="0">
                <a:latin typeface="SegoeUI"/>
              </a:rPr>
              <a:t> de la 92,6 km </a:t>
            </a:r>
            <a:r>
              <a:rPr lang="en-US" sz="1800" b="1" i="0" u="none" strike="noStrike" baseline="0" dirty="0" err="1">
                <a:latin typeface="SegoeUI"/>
              </a:rPr>
              <a:t>în</a:t>
            </a:r>
            <a:r>
              <a:rPr lang="en-US" sz="1800" b="1" i="0" u="none" strike="noStrike" baseline="0" dirty="0">
                <a:latin typeface="SegoeUI"/>
              </a:rPr>
              <a:t> 2014 la 108,8 km </a:t>
            </a:r>
            <a:r>
              <a:rPr lang="en-US" sz="1800" b="1" i="0" u="none" strike="noStrike" baseline="0" dirty="0" err="1">
                <a:latin typeface="SegoeUI"/>
              </a:rPr>
              <a:t>în</a:t>
            </a:r>
            <a:r>
              <a:rPr lang="en-US" sz="1800" b="1" i="0" u="none" strike="noStrike" baseline="0" dirty="0">
                <a:latin typeface="SegoeUI"/>
              </a:rPr>
              <a:t> 2022.</a:t>
            </a:r>
            <a:endParaRPr lang="en-US" sz="1800" b="1" dirty="0"/>
          </a:p>
          <a:p>
            <a:pPr>
              <a:buNone/>
            </a:pPr>
            <a:endParaRPr lang="en-US" sz="1800" dirty="0">
              <a:solidFill>
                <a:srgbClr val="FF0000"/>
              </a:solidFill>
            </a:endParaRPr>
          </a:p>
          <a:p>
            <a:pPr>
              <a:buNone/>
            </a:pPr>
            <a:endParaRPr lang="en-US" sz="1800" dirty="0"/>
          </a:p>
        </p:txBody>
      </p:sp>
      <p:sp>
        <p:nvSpPr>
          <p:cNvPr id="3" name="Title 2">
            <a:extLst>
              <a:ext uri="{FF2B5EF4-FFF2-40B4-BE49-F238E27FC236}">
                <a16:creationId xmlns:a16="http://schemas.microsoft.com/office/drawing/2014/main" id="{B58F4D9E-2875-61EF-206F-6EFADC412A76}"/>
              </a:ext>
            </a:extLst>
          </p:cNvPr>
          <p:cNvSpPr>
            <a:spLocks noGrp="1"/>
          </p:cNvSpPr>
          <p:nvPr>
            <p:ph type="title"/>
          </p:nvPr>
        </p:nvSpPr>
        <p:spPr/>
        <p:txBody>
          <a:bodyPr>
            <a:normAutofit/>
          </a:bodyPr>
          <a:lstStyle/>
          <a:p>
            <a:r>
              <a:rPr lang="en-US" sz="3400" dirty="0" err="1"/>
              <a:t>Infrastructura</a:t>
            </a:r>
            <a:endParaRPr lang="en-US" sz="3400" dirty="0"/>
          </a:p>
        </p:txBody>
      </p:sp>
    </p:spTree>
    <p:extLst>
      <p:ext uri="{BB962C8B-B14F-4D97-AF65-F5344CB8AC3E}">
        <p14:creationId xmlns:p14="http://schemas.microsoft.com/office/powerpoint/2010/main" val="688888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2E59C-ACC5-48A3-5DA8-1CD2560347E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778271-B83E-DB37-3910-B0435A45E81B}"/>
              </a:ext>
            </a:extLst>
          </p:cNvPr>
          <p:cNvSpPr>
            <a:spLocks noGrp="1"/>
          </p:cNvSpPr>
          <p:nvPr>
            <p:ph idx="1"/>
          </p:nvPr>
        </p:nvSpPr>
        <p:spPr>
          <a:xfrm>
            <a:off x="457200" y="1481328"/>
            <a:ext cx="8534400" cy="4690872"/>
          </a:xfrm>
        </p:spPr>
        <p:txBody>
          <a:bodyPr>
            <a:normAutofit/>
          </a:bodyPr>
          <a:lstStyle/>
          <a:p>
            <a:r>
              <a:rPr lang="en-US" sz="1900" b="1" dirty="0" err="1"/>
              <a:t>Infrastructura</a:t>
            </a:r>
            <a:r>
              <a:rPr lang="en-US" sz="1900" b="1" dirty="0"/>
              <a:t> </a:t>
            </a:r>
            <a:r>
              <a:rPr lang="en-US" sz="1900" b="1" dirty="0" err="1"/>
              <a:t>tehnica-edilitara</a:t>
            </a:r>
            <a:endParaRPr lang="en-US" sz="1900" b="1" dirty="0"/>
          </a:p>
          <a:p>
            <a:pPr marL="109728" indent="0" algn="l">
              <a:buNone/>
            </a:pPr>
            <a:r>
              <a:rPr lang="pt-BR" sz="1800" dirty="0">
                <a:latin typeface="SegoeUI"/>
              </a:rPr>
              <a:t>d) Reteaua de alimentare cu energie electrica </a:t>
            </a:r>
          </a:p>
          <a:p>
            <a:pPr marL="109728" indent="0" algn="l">
              <a:buNone/>
            </a:pPr>
            <a:r>
              <a:rPr lang="en-US" sz="1800" b="0" i="0" u="none" strike="noStrike" baseline="0" dirty="0" err="1">
                <a:latin typeface="SegoeUI"/>
              </a:rPr>
              <a:t>Reţelele</a:t>
            </a:r>
            <a:r>
              <a:rPr lang="en-US" sz="1800" b="0" i="0" u="none" strike="noStrike" baseline="0" dirty="0">
                <a:latin typeface="SegoeUI"/>
              </a:rPr>
              <a:t> de </a:t>
            </a:r>
            <a:r>
              <a:rPr lang="en-US" sz="1800" b="0" i="0" u="none" strike="noStrike" baseline="0" dirty="0" err="1">
                <a:latin typeface="SegoeUI"/>
              </a:rPr>
              <a:t>distribuţie</a:t>
            </a:r>
            <a:r>
              <a:rPr lang="en-US" sz="1800" b="0" i="0" u="none" strike="noStrike" baseline="0" dirty="0">
                <a:latin typeface="SegoeUI"/>
              </a:rPr>
              <a:t> a </a:t>
            </a:r>
            <a:r>
              <a:rPr lang="en-US" sz="1800" b="0" i="0" u="none" strike="noStrike" baseline="0" dirty="0" err="1">
                <a:latin typeface="SegoeUI"/>
              </a:rPr>
              <a:t>energiei</a:t>
            </a:r>
            <a:r>
              <a:rPr lang="en-US" sz="1800" b="0" i="0" u="none" strike="noStrike" baseline="0" dirty="0">
                <a:latin typeface="SegoeUI"/>
              </a:rPr>
              <a:t> </a:t>
            </a:r>
            <a:r>
              <a:rPr lang="en-US" sz="1800" b="0" i="0" u="none" strike="noStrike" baseline="0" dirty="0" err="1">
                <a:latin typeface="SegoeUI"/>
              </a:rPr>
              <a:t>electrice</a:t>
            </a:r>
            <a:r>
              <a:rPr lang="en-US" sz="1800" b="0" i="0" u="none" strike="noStrike" baseline="0" dirty="0">
                <a:latin typeface="SegoeUI"/>
              </a:rPr>
              <a:t> </a:t>
            </a:r>
            <a:r>
              <a:rPr lang="en-US" sz="1800" b="0" i="0" u="none" strike="noStrike" baseline="0" dirty="0" err="1">
                <a:latin typeface="SegoeUI"/>
              </a:rPr>
              <a:t>asigură</a:t>
            </a:r>
            <a:r>
              <a:rPr lang="en-US" sz="1800" b="0" i="0" u="none" strike="noStrike" baseline="0" dirty="0">
                <a:latin typeface="SegoeUI"/>
              </a:rPr>
              <a:t> </a:t>
            </a:r>
            <a:r>
              <a:rPr lang="en-US" sz="1800" b="0" i="0" u="none" strike="noStrike" baseline="0" dirty="0" err="1">
                <a:latin typeface="SegoeUI"/>
              </a:rPr>
              <a:t>iluminatul</a:t>
            </a:r>
            <a:r>
              <a:rPr lang="en-US" sz="1800" b="0" i="0" u="none" strike="noStrike" baseline="0" dirty="0">
                <a:latin typeface="SegoeUI"/>
              </a:rPr>
              <a:t> public </a:t>
            </a:r>
            <a:r>
              <a:rPr lang="en-US" sz="1800" b="0" i="0" u="none" strike="noStrike" baseline="0" dirty="0" err="1">
                <a:latin typeface="SegoeUI"/>
              </a:rPr>
              <a:t>şi</a:t>
            </a:r>
            <a:r>
              <a:rPr lang="en-US" sz="1800" b="0" i="0" u="none" strike="noStrike" baseline="0" dirty="0">
                <a:latin typeface="SegoeUI"/>
              </a:rPr>
              <a:t> </a:t>
            </a:r>
            <a:r>
              <a:rPr lang="en-US" sz="1800" b="0" i="0" u="none" strike="noStrike" baseline="0" dirty="0" err="1">
                <a:latin typeface="SegoeUI"/>
              </a:rPr>
              <a:t>consumul</a:t>
            </a:r>
            <a:r>
              <a:rPr lang="en-US" sz="1800" b="0" i="0" u="none" strike="noStrike" baseline="0" dirty="0">
                <a:latin typeface="SegoeUI"/>
              </a:rPr>
              <a:t> </a:t>
            </a:r>
            <a:r>
              <a:rPr lang="en-US" sz="1800" b="0" i="0" u="none" strike="noStrike" baseline="0" dirty="0" err="1">
                <a:latin typeface="SegoeUI"/>
              </a:rPr>
              <a:t>utilizatorilor</a:t>
            </a:r>
            <a:r>
              <a:rPr lang="en-US" sz="1800" b="0" i="0" u="none" strike="noStrike" baseline="0" dirty="0">
                <a:latin typeface="SegoeUI"/>
              </a:rPr>
              <a:t> </a:t>
            </a:r>
            <a:r>
              <a:rPr lang="pt-BR" sz="1800" b="0" i="0" u="none" strike="noStrike" baseline="0" dirty="0">
                <a:latin typeface="SegoeUI"/>
              </a:rPr>
              <a:t>de pe întreaga suprafaţă a oraşului. </a:t>
            </a:r>
            <a:r>
              <a:rPr lang="en-US" sz="1800" b="0" i="0" u="none" strike="noStrike" baseline="0" dirty="0" err="1">
                <a:latin typeface="SegoeUI"/>
              </a:rPr>
              <a:t>Localităţile</a:t>
            </a:r>
            <a:r>
              <a:rPr lang="en-US" sz="1800" b="0" i="0" u="none" strike="noStrike" baseline="0" dirty="0">
                <a:latin typeface="SegoeUI"/>
              </a:rPr>
              <a:t> </a:t>
            </a:r>
            <a:r>
              <a:rPr lang="en-US" sz="1800" b="0" i="0" u="none" strike="noStrike" baseline="0" dirty="0" err="1">
                <a:latin typeface="SegoeUI"/>
              </a:rPr>
              <a:t>oraşului</a:t>
            </a:r>
            <a:r>
              <a:rPr lang="en-US" sz="1800" b="0" i="0" u="none" strike="noStrike" baseline="0" dirty="0">
                <a:latin typeface="SegoeUI"/>
              </a:rPr>
              <a:t> sunt </a:t>
            </a:r>
            <a:r>
              <a:rPr lang="en-US" sz="1800" b="0" i="0" u="none" strike="noStrike" baseline="0" dirty="0" err="1">
                <a:latin typeface="SegoeUI"/>
              </a:rPr>
              <a:t>racordate</a:t>
            </a:r>
            <a:r>
              <a:rPr lang="en-US" sz="1800" b="0" i="0" u="none" strike="noStrike" baseline="0" dirty="0">
                <a:latin typeface="SegoeUI"/>
              </a:rPr>
              <a:t> la </a:t>
            </a:r>
            <a:r>
              <a:rPr lang="en-US" sz="1800" b="0" i="0" u="none" strike="noStrike" baseline="0" dirty="0" err="1">
                <a:latin typeface="SegoeUI"/>
              </a:rPr>
              <a:t>energie</a:t>
            </a:r>
            <a:r>
              <a:rPr lang="en-US" sz="1800" b="0" i="0" u="none" strike="noStrike" baseline="0" dirty="0">
                <a:latin typeface="SegoeUI"/>
              </a:rPr>
              <a:t> </a:t>
            </a:r>
            <a:r>
              <a:rPr lang="en-US" sz="1800" b="0" i="0" u="none" strike="noStrike" baseline="0" dirty="0" err="1">
                <a:latin typeface="SegoeUI"/>
              </a:rPr>
              <a:t>electrică</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proporție</a:t>
            </a:r>
            <a:r>
              <a:rPr lang="en-US" sz="1800" b="0" i="0" u="none" strike="noStrike" baseline="0" dirty="0">
                <a:latin typeface="SegoeUI"/>
              </a:rPr>
              <a:t> de 98%, </a:t>
            </a:r>
            <a:r>
              <a:rPr lang="en-US" sz="1800" b="0" i="0" u="none" strike="noStrike" baseline="0" dirty="0" err="1">
                <a:latin typeface="SegoeUI"/>
              </a:rPr>
              <a:t>iar</a:t>
            </a:r>
            <a:r>
              <a:rPr lang="en-US" sz="1800" b="0" i="0" u="none" strike="noStrike" baseline="0" dirty="0">
                <a:latin typeface="SegoeUI"/>
              </a:rPr>
              <a:t> </a:t>
            </a:r>
            <a:r>
              <a:rPr lang="en-US" sz="1800" b="0" i="0" u="none" strike="noStrike" baseline="0" dirty="0" err="1">
                <a:latin typeface="SegoeUI"/>
              </a:rPr>
              <a:t>alimentarea</a:t>
            </a:r>
            <a:r>
              <a:rPr lang="en-US" sz="1800" b="0" i="0" u="none" strike="noStrike" baseline="0" dirty="0">
                <a:latin typeface="SegoeUI"/>
              </a:rPr>
              <a:t> </a:t>
            </a:r>
            <a:r>
              <a:rPr lang="pt-BR" sz="1800" b="0" i="0" u="none" strike="noStrike" baseline="0" dirty="0">
                <a:latin typeface="SegoeUI"/>
              </a:rPr>
              <a:t>gospodăriilor se face printr-o reţea de joasă tensiune. Administrarea rețelei de iluminat public este în gestiunea Electrica SA.</a:t>
            </a:r>
          </a:p>
          <a:p>
            <a:pPr marL="109728" indent="0" algn="l">
              <a:buNone/>
            </a:pPr>
            <a:r>
              <a:rPr lang="en-US" sz="1800" dirty="0">
                <a:latin typeface="SegoeUI"/>
              </a:rPr>
              <a:t>C</a:t>
            </a:r>
            <a:r>
              <a:rPr lang="en-US" sz="1800" b="0" i="0" u="none" strike="noStrike" baseline="0" dirty="0">
                <a:latin typeface="SegoeUI"/>
              </a:rPr>
              <a:t>u </a:t>
            </a:r>
            <a:r>
              <a:rPr lang="en-US" sz="1800" b="0" i="0" u="none" strike="noStrike" baseline="0" dirty="0" err="1">
                <a:latin typeface="SegoeUI"/>
              </a:rPr>
              <a:t>excepția</a:t>
            </a:r>
            <a:r>
              <a:rPr lang="en-US" sz="1800" b="0" i="0" u="none" strike="noStrike" baseline="0" dirty="0">
                <a:latin typeface="SegoeUI"/>
              </a:rPr>
              <a:t> </a:t>
            </a:r>
            <a:r>
              <a:rPr lang="en-US" sz="1800" b="0" i="0" u="none" strike="noStrike" baseline="0" dirty="0" err="1">
                <a:latin typeface="SegoeUI"/>
              </a:rPr>
              <a:t>zonei</a:t>
            </a:r>
            <a:r>
              <a:rPr lang="en-US" sz="1800" b="0" i="0" u="none" strike="noStrike" baseline="0" dirty="0">
                <a:latin typeface="SegoeUI"/>
              </a:rPr>
              <a:t> centrale, </a:t>
            </a:r>
            <a:r>
              <a:rPr lang="en-US" sz="1800" b="0" i="0" u="none" strike="noStrike" baseline="0" dirty="0" err="1">
                <a:latin typeface="SegoeUI"/>
              </a:rPr>
              <a:t>rețeaua</a:t>
            </a:r>
            <a:r>
              <a:rPr lang="en-US" sz="1800" b="0" i="0" u="none" strike="noStrike" baseline="0" dirty="0">
                <a:latin typeface="SegoeUI"/>
              </a:rPr>
              <a:t> de </a:t>
            </a:r>
            <a:r>
              <a:rPr lang="en-US" sz="1800" b="0" i="0" u="none" strike="noStrike" baseline="0" dirty="0" err="1">
                <a:latin typeface="SegoeUI"/>
              </a:rPr>
              <a:t>iluminiat</a:t>
            </a:r>
            <a:r>
              <a:rPr lang="en-US" sz="1800" b="0" i="0" u="none" strike="noStrike" baseline="0" dirty="0">
                <a:latin typeface="SegoeUI"/>
              </a:rPr>
              <a:t> public </a:t>
            </a:r>
            <a:r>
              <a:rPr lang="en-US" sz="1800" b="0" i="0" u="none" strike="noStrike" baseline="0" dirty="0" err="1">
                <a:latin typeface="SegoeUI"/>
              </a:rPr>
              <a:t>este</a:t>
            </a:r>
            <a:r>
              <a:rPr lang="en-US" sz="1800" b="0" i="0" u="none" strike="noStrike" baseline="0" dirty="0">
                <a:latin typeface="SegoeUI"/>
              </a:rPr>
              <a:t> </a:t>
            </a:r>
            <a:r>
              <a:rPr lang="en-US" sz="1800" b="0" i="0" u="none" strike="noStrike" baseline="0" dirty="0" err="1">
                <a:latin typeface="SegoeUI"/>
              </a:rPr>
              <a:t>învechită</a:t>
            </a:r>
            <a:r>
              <a:rPr lang="en-US" sz="1800" b="0" i="0" u="none" strike="noStrike" baseline="0" dirty="0">
                <a:latin typeface="SegoeUI"/>
              </a:rPr>
              <a:t> </a:t>
            </a:r>
            <a:r>
              <a:rPr lang="en-US" sz="1800" b="0" i="0" u="none" strike="noStrike" baseline="0" dirty="0" err="1">
                <a:latin typeface="SegoeUI"/>
              </a:rPr>
              <a:t>și</a:t>
            </a:r>
            <a:r>
              <a:rPr lang="en-US" sz="1800" b="0" i="0" u="none" strike="noStrike" baseline="0" dirty="0">
                <a:latin typeface="SegoeUI"/>
              </a:rPr>
              <a:t> </a:t>
            </a:r>
            <a:r>
              <a:rPr lang="en-US" sz="1800" b="0" i="0" u="none" strike="noStrike" baseline="0" dirty="0" err="1">
                <a:latin typeface="SegoeUI"/>
              </a:rPr>
              <a:t>ineficientă</a:t>
            </a:r>
            <a:endParaRPr lang="en-US" sz="1800" b="0" i="0" u="none" strike="noStrike" baseline="0" dirty="0">
              <a:latin typeface="SegoeUI"/>
            </a:endParaRPr>
          </a:p>
          <a:p>
            <a:pPr marL="109728" indent="0" algn="l">
              <a:buNone/>
            </a:pPr>
            <a:r>
              <a:rPr lang="en-US" sz="1800" b="0" i="0" u="none" strike="noStrike" baseline="0" dirty="0">
                <a:latin typeface="SegoeUI"/>
              </a:rPr>
              <a:t>din </a:t>
            </a:r>
            <a:r>
              <a:rPr lang="en-US" sz="1800" b="0" i="0" u="none" strike="noStrike" baseline="0" dirty="0" err="1">
                <a:latin typeface="SegoeUI"/>
              </a:rPr>
              <a:t>punct</a:t>
            </a:r>
            <a:r>
              <a:rPr lang="en-US" sz="1800" b="0" i="0" u="none" strike="noStrike" baseline="0" dirty="0">
                <a:latin typeface="SegoeUI"/>
              </a:rPr>
              <a:t> de </a:t>
            </a:r>
            <a:r>
              <a:rPr lang="en-US" sz="1800" b="0" i="0" u="none" strike="noStrike" baseline="0" dirty="0" err="1">
                <a:latin typeface="SegoeUI"/>
              </a:rPr>
              <a:t>vedere</a:t>
            </a:r>
            <a:r>
              <a:rPr lang="en-US" sz="1800" b="0" i="0" u="none" strike="noStrike" baseline="0" dirty="0">
                <a:latin typeface="SegoeUI"/>
              </a:rPr>
              <a:t> al </a:t>
            </a:r>
            <a:r>
              <a:rPr lang="en-US" sz="1800" b="0" i="0" u="none" strike="noStrike" baseline="0" dirty="0" err="1">
                <a:latin typeface="SegoeUI"/>
              </a:rPr>
              <a:t>consumului</a:t>
            </a:r>
            <a:r>
              <a:rPr lang="en-US" sz="1800" b="0" i="0" u="none" strike="noStrike" baseline="0" dirty="0">
                <a:latin typeface="SegoeUI"/>
              </a:rPr>
              <a:t>, </a:t>
            </a:r>
            <a:r>
              <a:rPr lang="en-US" sz="1800" b="0" i="0" u="none" strike="noStrike" baseline="0" dirty="0" err="1">
                <a:latin typeface="SegoeUI"/>
              </a:rPr>
              <a:t>situatie</a:t>
            </a:r>
            <a:r>
              <a:rPr lang="en-US" sz="1800" b="0" i="0" u="none" strike="noStrike" baseline="0" dirty="0">
                <a:latin typeface="SegoeUI"/>
              </a:rPr>
              <a:t> </a:t>
            </a:r>
            <a:r>
              <a:rPr lang="en-US" sz="1800" b="0" i="0" u="none" strike="noStrike" baseline="0" dirty="0" err="1">
                <a:latin typeface="SegoeUI"/>
              </a:rPr>
              <a:t>datorata</a:t>
            </a:r>
            <a:r>
              <a:rPr lang="en-US" sz="1800" b="0" i="0" u="none" strike="noStrike" baseline="0" dirty="0">
                <a:latin typeface="SegoeUI"/>
              </a:rPr>
              <a:t> in principal </a:t>
            </a:r>
            <a:r>
              <a:rPr lang="en-US" sz="1800" b="0" i="0" u="none" strike="noStrike" baseline="0" dirty="0" err="1">
                <a:latin typeface="SegoeUI"/>
              </a:rPr>
              <a:t>lipsei</a:t>
            </a:r>
            <a:r>
              <a:rPr lang="en-US" sz="1800" b="0" i="0" u="none" strike="noStrike" baseline="0" dirty="0">
                <a:latin typeface="SegoeUI"/>
              </a:rPr>
              <a:t> </a:t>
            </a:r>
            <a:r>
              <a:rPr lang="en-US" sz="1800" b="0" i="0" u="none" strike="noStrike" baseline="0" dirty="0" err="1">
                <a:latin typeface="SegoeUI"/>
              </a:rPr>
              <a:t>investițiilor</a:t>
            </a:r>
            <a:r>
              <a:rPr lang="en-US" sz="1800" b="0" i="0" u="none" strike="noStrike" baseline="0" dirty="0">
                <a:latin typeface="SegoeUI"/>
              </a:rPr>
              <a:t> </a:t>
            </a:r>
            <a:r>
              <a:rPr lang="en-US" sz="1800" b="0" i="0" u="none" strike="noStrike" baseline="0" dirty="0" err="1">
                <a:latin typeface="SegoeUI"/>
              </a:rPr>
              <a:t>în</a:t>
            </a:r>
            <a:r>
              <a:rPr lang="en-US" sz="1800" b="0" i="0" u="none" strike="noStrike" baseline="0" dirty="0">
                <a:latin typeface="SegoeUI"/>
              </a:rPr>
              <a:t> </a:t>
            </a:r>
            <a:r>
              <a:rPr lang="en-US" sz="1800" b="0" i="0" u="none" strike="noStrike" baseline="0" dirty="0" err="1">
                <a:latin typeface="SegoeUI"/>
              </a:rPr>
              <a:t>modernizarea</a:t>
            </a:r>
            <a:r>
              <a:rPr lang="en-US" sz="1800" b="0" i="0" u="none" strike="noStrike" baseline="0" dirty="0">
                <a:latin typeface="SegoeUI"/>
              </a:rPr>
              <a:t> </a:t>
            </a:r>
            <a:r>
              <a:rPr lang="en-US" sz="1800" b="0" i="0" u="none" strike="noStrike" baseline="0" dirty="0" err="1">
                <a:latin typeface="SegoeUI"/>
              </a:rPr>
              <a:t>liniei</a:t>
            </a:r>
            <a:r>
              <a:rPr lang="en-US" sz="1800" b="0" i="0" u="none" strike="noStrike" baseline="0" dirty="0">
                <a:latin typeface="SegoeUI"/>
              </a:rPr>
              <a:t> de </a:t>
            </a:r>
            <a:r>
              <a:rPr lang="en-US" sz="1800" b="0" i="0" u="none" strike="noStrike" baseline="0" dirty="0" err="1">
                <a:latin typeface="SegoeUI"/>
              </a:rPr>
              <a:t>medie</a:t>
            </a:r>
            <a:r>
              <a:rPr lang="en-US" sz="1800" b="0" i="0" u="none" strike="noStrike" baseline="0" dirty="0">
                <a:latin typeface="SegoeUI"/>
              </a:rPr>
              <a:t> </a:t>
            </a:r>
            <a:r>
              <a:rPr lang="en-US" sz="1800" b="0" i="0" u="none" strike="noStrike" baseline="0" dirty="0" err="1">
                <a:latin typeface="SegoeUI"/>
              </a:rPr>
              <a:t>tensiune</a:t>
            </a:r>
            <a:r>
              <a:rPr lang="en-US" sz="1800" b="0" i="0" u="none" strike="noStrike" baseline="0" dirty="0">
                <a:latin typeface="SegoeUI"/>
              </a:rPr>
              <a:t> </a:t>
            </a:r>
            <a:r>
              <a:rPr lang="en-US" sz="1800" b="0" i="0" u="none" strike="noStrike" baseline="0" dirty="0" err="1">
                <a:latin typeface="SegoeUI"/>
              </a:rPr>
              <a:t>Luduș-Sărmașu</a:t>
            </a:r>
            <a:r>
              <a:rPr lang="en-US" sz="1800" b="0" i="0" u="none" strike="noStrike" baseline="0" dirty="0">
                <a:latin typeface="SegoeUI"/>
              </a:rPr>
              <a:t> </a:t>
            </a:r>
            <a:r>
              <a:rPr lang="en-US" sz="1800" b="0" i="0" u="none" strike="noStrike" baseline="0" dirty="0" err="1">
                <a:latin typeface="SegoeUI"/>
              </a:rPr>
              <a:t>și</a:t>
            </a:r>
            <a:r>
              <a:rPr lang="en-US" sz="1800" b="0" i="0" u="none" strike="noStrike" baseline="0" dirty="0">
                <a:latin typeface="SegoeUI"/>
              </a:rPr>
              <a:t> </a:t>
            </a:r>
            <a:r>
              <a:rPr lang="en-US" sz="1800" b="0" i="0" u="none" strike="noStrike" baseline="0" dirty="0" err="1">
                <a:latin typeface="SegoeUI"/>
              </a:rPr>
              <a:t>Râciu-Sărmașu</a:t>
            </a:r>
            <a:r>
              <a:rPr lang="en-US" sz="1800" b="0" i="0" u="none" strike="noStrike" baseline="0" dirty="0">
                <a:latin typeface="SegoeUI"/>
              </a:rPr>
              <a:t>, din </a:t>
            </a:r>
            <a:r>
              <a:rPr lang="en-US" sz="1800" b="0" i="0" u="none" strike="noStrike" baseline="0" dirty="0" err="1">
                <a:latin typeface="SegoeUI"/>
              </a:rPr>
              <a:t>partea</a:t>
            </a:r>
            <a:r>
              <a:rPr lang="en-US" sz="1800" b="0" i="0" u="none" strike="noStrike" baseline="0" dirty="0">
                <a:latin typeface="SegoeUI"/>
              </a:rPr>
              <a:t> </a:t>
            </a:r>
            <a:r>
              <a:rPr lang="en-US" sz="1800" b="0" i="0" u="none" strike="noStrike" baseline="0" dirty="0" err="1">
                <a:latin typeface="SegoeUI"/>
              </a:rPr>
              <a:t>companiei</a:t>
            </a:r>
            <a:r>
              <a:rPr lang="en-US" sz="1800" b="0" i="0" u="none" strike="noStrike" baseline="0" dirty="0">
                <a:latin typeface="SegoeUI"/>
              </a:rPr>
              <a:t> </a:t>
            </a:r>
            <a:r>
              <a:rPr lang="en-US" sz="1800" b="0" i="0" u="none" strike="noStrike" baseline="0" dirty="0" err="1">
                <a:latin typeface="SegoeUI"/>
              </a:rPr>
              <a:t>Electrica</a:t>
            </a:r>
            <a:r>
              <a:rPr lang="en-US" sz="1800" b="0" i="0" u="none" strike="noStrike" baseline="0" dirty="0">
                <a:latin typeface="SegoeUI"/>
              </a:rPr>
              <a:t> SA </a:t>
            </a:r>
            <a:r>
              <a:rPr lang="en-US" sz="1800" b="0" i="0" u="none" strike="noStrike" baseline="0" dirty="0" err="1">
                <a:latin typeface="SegoeUI"/>
              </a:rPr>
              <a:t>în</a:t>
            </a:r>
            <a:r>
              <a:rPr lang="en-US" sz="1800" b="0" i="0" u="none" strike="noStrike" baseline="0" dirty="0">
                <a:latin typeface="SegoeUI"/>
              </a:rPr>
              <a:t> a </a:t>
            </a:r>
            <a:r>
              <a:rPr lang="en-US" sz="1800" b="0" i="0" u="none" strike="noStrike" baseline="0" dirty="0" err="1">
                <a:latin typeface="SegoeUI"/>
              </a:rPr>
              <a:t>cărei</a:t>
            </a:r>
            <a:r>
              <a:rPr lang="en-US" sz="1800" b="0" i="0" u="none" strike="noStrike" baseline="0" dirty="0">
                <a:latin typeface="SegoeUI"/>
              </a:rPr>
              <a:t> </a:t>
            </a:r>
            <a:r>
              <a:rPr lang="en-US" sz="1800" b="0" i="0" u="none" strike="noStrike" baseline="0" dirty="0" err="1">
                <a:latin typeface="SegoeUI"/>
              </a:rPr>
              <a:t>gestiune</a:t>
            </a:r>
            <a:r>
              <a:rPr lang="en-US" sz="1800" b="0" i="0" u="none" strike="noStrike" baseline="0" dirty="0">
                <a:latin typeface="SegoeUI"/>
              </a:rPr>
              <a:t> se </a:t>
            </a:r>
            <a:r>
              <a:rPr lang="en-US" sz="1800" b="0" i="0" u="none" strike="noStrike" baseline="0" dirty="0" err="1">
                <a:latin typeface="SegoeUI"/>
              </a:rPr>
              <a:t>află</a:t>
            </a:r>
            <a:r>
              <a:rPr lang="en-US" sz="1800" b="0" i="0" u="none" strike="noStrike" baseline="0" dirty="0">
                <a:latin typeface="SegoeUI"/>
              </a:rPr>
              <a:t> </a:t>
            </a:r>
            <a:r>
              <a:rPr lang="en-US" sz="1800" b="0" i="0" u="none" strike="noStrike" baseline="0" dirty="0" err="1">
                <a:latin typeface="SegoeUI"/>
              </a:rPr>
              <a:t>rețeaua</a:t>
            </a:r>
            <a:r>
              <a:rPr lang="en-US" sz="1800" b="0" i="0" u="none" strike="noStrike" baseline="0" dirty="0">
                <a:latin typeface="SegoeUI"/>
              </a:rPr>
              <a:t> de </a:t>
            </a:r>
            <a:r>
              <a:rPr lang="en-US" sz="1800" b="0" i="0" u="none" strike="noStrike" baseline="0" dirty="0" err="1">
                <a:latin typeface="SegoeUI"/>
              </a:rPr>
              <a:t>iluminat</a:t>
            </a:r>
            <a:r>
              <a:rPr lang="en-US" sz="1800" b="0" i="0" u="none" strike="noStrike" baseline="0" dirty="0">
                <a:latin typeface="SegoeUI"/>
              </a:rPr>
              <a:t> public,</a:t>
            </a:r>
            <a:endParaRPr lang="en-US" sz="1800" dirty="0">
              <a:solidFill>
                <a:srgbClr val="FF0000"/>
              </a:solidFill>
            </a:endParaRPr>
          </a:p>
          <a:p>
            <a:pPr>
              <a:buNone/>
            </a:pPr>
            <a:endParaRPr lang="en-US" sz="1800" dirty="0"/>
          </a:p>
        </p:txBody>
      </p:sp>
      <p:sp>
        <p:nvSpPr>
          <p:cNvPr id="3" name="Title 2">
            <a:extLst>
              <a:ext uri="{FF2B5EF4-FFF2-40B4-BE49-F238E27FC236}">
                <a16:creationId xmlns:a16="http://schemas.microsoft.com/office/drawing/2014/main" id="{2630B54B-30F8-1C45-942A-5CF7A8A1B999}"/>
              </a:ext>
            </a:extLst>
          </p:cNvPr>
          <p:cNvSpPr>
            <a:spLocks noGrp="1"/>
          </p:cNvSpPr>
          <p:nvPr>
            <p:ph type="title"/>
          </p:nvPr>
        </p:nvSpPr>
        <p:spPr/>
        <p:txBody>
          <a:bodyPr>
            <a:normAutofit/>
          </a:bodyPr>
          <a:lstStyle/>
          <a:p>
            <a:r>
              <a:rPr lang="en-US" sz="3400" dirty="0" err="1"/>
              <a:t>Infrastructura</a:t>
            </a:r>
            <a:endParaRPr lang="en-US" sz="3400" dirty="0"/>
          </a:p>
        </p:txBody>
      </p:sp>
    </p:spTree>
    <p:extLst>
      <p:ext uri="{BB962C8B-B14F-4D97-AF65-F5344CB8AC3E}">
        <p14:creationId xmlns:p14="http://schemas.microsoft.com/office/powerpoint/2010/main" val="1845575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763000" cy="5181600"/>
          </a:xfrm>
        </p:spPr>
        <p:txBody>
          <a:bodyPr>
            <a:normAutofit/>
          </a:bodyPr>
          <a:lstStyle/>
          <a:p>
            <a:r>
              <a:rPr lang="en-US" sz="1900" b="1" dirty="0" err="1"/>
              <a:t>Infrastructura</a:t>
            </a:r>
            <a:r>
              <a:rPr lang="en-US" sz="1900" b="1" dirty="0"/>
              <a:t> </a:t>
            </a:r>
            <a:r>
              <a:rPr lang="en-US" sz="1900" b="1" dirty="0" err="1"/>
              <a:t>tehnica-edilitara</a:t>
            </a:r>
            <a:endParaRPr lang="en-US" sz="1900" b="1" dirty="0"/>
          </a:p>
          <a:p>
            <a:pPr>
              <a:buNone/>
            </a:pPr>
            <a:r>
              <a:rPr lang="en-US" sz="1800" dirty="0"/>
              <a:t>b. </a:t>
            </a:r>
            <a:r>
              <a:rPr lang="en-US" sz="1800" dirty="0" err="1"/>
              <a:t>Reteaua</a:t>
            </a:r>
            <a:r>
              <a:rPr lang="en-US" sz="1800" dirty="0"/>
              <a:t> de transport </a:t>
            </a:r>
            <a:r>
              <a:rPr lang="en-US" sz="1800" dirty="0" err="1"/>
              <a:t>rutier</a:t>
            </a:r>
            <a:endParaRPr lang="en-US" sz="1800" dirty="0"/>
          </a:p>
          <a:p>
            <a:pPr>
              <a:buNone/>
            </a:pPr>
            <a:r>
              <a:rPr lang="en-US" sz="1800" dirty="0" err="1"/>
              <a:t>Principala</a:t>
            </a:r>
            <a:r>
              <a:rPr lang="en-US" sz="1800" dirty="0"/>
              <a:t> cale de transport la </a:t>
            </a:r>
            <a:r>
              <a:rPr lang="en-US" sz="1800" dirty="0" err="1"/>
              <a:t>nivelul</a:t>
            </a:r>
            <a:r>
              <a:rPr lang="en-US" sz="1800" dirty="0"/>
              <a:t> </a:t>
            </a:r>
            <a:r>
              <a:rPr lang="en-US" sz="1800" dirty="0" err="1"/>
              <a:t>ora</a:t>
            </a:r>
            <a:r>
              <a:rPr lang="ro-RO" sz="1800" dirty="0"/>
              <a:t>ș</a:t>
            </a:r>
            <a:r>
              <a:rPr lang="en-US" sz="1800" dirty="0" err="1"/>
              <a:t>ului</a:t>
            </a:r>
            <a:r>
              <a:rPr lang="en-US" sz="1800" dirty="0"/>
              <a:t> S</a:t>
            </a:r>
            <a:r>
              <a:rPr lang="ro-RO" sz="1800" dirty="0"/>
              <a:t>ă</a:t>
            </a:r>
            <a:r>
              <a:rPr lang="en-US" sz="1800" dirty="0" err="1"/>
              <a:t>rma</a:t>
            </a:r>
            <a:r>
              <a:rPr lang="ro-RO" sz="1800" dirty="0"/>
              <a:t>ș</a:t>
            </a:r>
            <a:r>
              <a:rPr lang="en-US" sz="1800" dirty="0"/>
              <a:t>u </a:t>
            </a:r>
            <a:r>
              <a:rPr lang="en-US" sz="1800" dirty="0" err="1"/>
              <a:t>este</a:t>
            </a:r>
            <a:r>
              <a:rPr lang="en-US" sz="1800" dirty="0"/>
              <a:t> DJ 151, care </a:t>
            </a:r>
            <a:r>
              <a:rPr lang="en-US" sz="1800" dirty="0" err="1"/>
              <a:t>asigur</a:t>
            </a:r>
            <a:r>
              <a:rPr lang="ro-RO" sz="1800" dirty="0"/>
              <a:t>ă</a:t>
            </a:r>
            <a:r>
              <a:rPr lang="en-US" sz="1800" dirty="0"/>
              <a:t> </a:t>
            </a:r>
            <a:r>
              <a:rPr lang="en-US" sz="1800" dirty="0" err="1"/>
              <a:t>legatur</a:t>
            </a:r>
            <a:r>
              <a:rPr lang="ro-RO" sz="1800" dirty="0"/>
              <a:t>ă</a:t>
            </a:r>
            <a:r>
              <a:rPr lang="en-US" sz="1800" dirty="0"/>
              <a:t> </a:t>
            </a:r>
            <a:r>
              <a:rPr lang="ro-RO" sz="1800" dirty="0"/>
              <a:t>î</a:t>
            </a:r>
            <a:r>
              <a:rPr lang="en-US" sz="1800" dirty="0" err="1"/>
              <a:t>ntre</a:t>
            </a:r>
            <a:r>
              <a:rPr lang="en-US" sz="1800" dirty="0"/>
              <a:t> </a:t>
            </a:r>
            <a:r>
              <a:rPr lang="en-US" sz="1800" dirty="0" err="1"/>
              <a:t>Ludu</a:t>
            </a:r>
            <a:r>
              <a:rPr lang="ro-RO" sz="1800" dirty="0"/>
              <a:t>ș</a:t>
            </a:r>
            <a:r>
              <a:rPr lang="en-US" sz="1800" dirty="0"/>
              <a:t> </a:t>
            </a:r>
            <a:r>
              <a:rPr lang="ro-RO" sz="1800" dirty="0"/>
              <a:t>ș</a:t>
            </a:r>
            <a:r>
              <a:rPr lang="en-US" sz="1800" dirty="0" err="1"/>
              <a:t>i</a:t>
            </a:r>
            <a:r>
              <a:rPr lang="en-US" sz="1800" dirty="0"/>
              <a:t> </a:t>
            </a:r>
            <a:r>
              <a:rPr lang="en-US" sz="1800" dirty="0" err="1"/>
              <a:t>Bistri</a:t>
            </a:r>
            <a:r>
              <a:rPr lang="ro-RO" sz="1800" dirty="0"/>
              <a:t>ț</a:t>
            </a:r>
            <a:r>
              <a:rPr lang="en-US" sz="1800" dirty="0"/>
              <a:t>a </a:t>
            </a:r>
            <a:r>
              <a:rPr lang="ro-RO" sz="1800" dirty="0"/>
              <a:t>ș</a:t>
            </a:r>
            <a:r>
              <a:rPr lang="en-US" sz="1800" dirty="0" err="1"/>
              <a:t>i</a:t>
            </a:r>
            <a:r>
              <a:rPr lang="en-US" sz="1800" dirty="0"/>
              <a:t> pe care sunt </a:t>
            </a:r>
            <a:r>
              <a:rPr lang="ro-RO" sz="1800" dirty="0"/>
              <a:t>î</a:t>
            </a:r>
            <a:r>
              <a:rPr lang="en-US" sz="1800" dirty="0"/>
              <a:t>n</a:t>
            </a:r>
            <a:r>
              <a:rPr lang="ro-RO" sz="1800" dirty="0"/>
              <a:t>ș</a:t>
            </a:r>
            <a:r>
              <a:rPr lang="en-US" sz="1800" dirty="0"/>
              <a:t>irate, pe o </a:t>
            </a:r>
            <a:r>
              <a:rPr lang="en-US" sz="1800" dirty="0" err="1"/>
              <a:t>distanta</a:t>
            </a:r>
            <a:r>
              <a:rPr lang="en-US" sz="1800" dirty="0"/>
              <a:t> de 13 km, </a:t>
            </a:r>
            <a:r>
              <a:rPr lang="en-US" sz="1800" dirty="0" err="1"/>
              <a:t>cele</a:t>
            </a:r>
            <a:r>
              <a:rPr lang="en-US" sz="1800" dirty="0"/>
              <a:t> 4 sate ale </a:t>
            </a:r>
            <a:r>
              <a:rPr lang="en-US" sz="1800" dirty="0" err="1"/>
              <a:t>ora</a:t>
            </a:r>
            <a:r>
              <a:rPr lang="ro-RO" sz="1800" dirty="0"/>
              <a:t>ș</a:t>
            </a:r>
            <a:r>
              <a:rPr lang="en-US" sz="1800" dirty="0" err="1"/>
              <a:t>ului</a:t>
            </a:r>
            <a:r>
              <a:rPr lang="en-US" sz="1800" dirty="0"/>
              <a:t>. </a:t>
            </a:r>
            <a:r>
              <a:rPr lang="en-US" sz="1800" dirty="0" err="1"/>
              <a:t>Acest</a:t>
            </a:r>
            <a:r>
              <a:rPr lang="en-US" sz="1800" dirty="0"/>
              <a:t> drum se </a:t>
            </a:r>
            <a:r>
              <a:rPr lang="en-US" sz="1800" dirty="0" err="1"/>
              <a:t>intersecteaz</a:t>
            </a:r>
            <a:r>
              <a:rPr lang="ro-RO" sz="1800" dirty="0"/>
              <a:t>ă</a:t>
            </a:r>
            <a:r>
              <a:rPr lang="en-US" sz="1800" dirty="0"/>
              <a:t> cu DN 16, care </a:t>
            </a:r>
            <a:r>
              <a:rPr lang="en-US" sz="1800" dirty="0" err="1"/>
              <a:t>asigur</a:t>
            </a:r>
            <a:r>
              <a:rPr lang="ro-RO" sz="1800" dirty="0"/>
              <a:t>ă</a:t>
            </a:r>
            <a:r>
              <a:rPr lang="en-US" sz="1800" dirty="0"/>
              <a:t> leg</a:t>
            </a:r>
            <a:r>
              <a:rPr lang="ro-RO" sz="1800" dirty="0"/>
              <a:t>ă</a:t>
            </a:r>
            <a:r>
              <a:rPr lang="en-US" sz="1800" dirty="0" err="1"/>
              <a:t>tura</a:t>
            </a:r>
            <a:r>
              <a:rPr lang="en-US" sz="1800" dirty="0"/>
              <a:t> </a:t>
            </a:r>
            <a:r>
              <a:rPr lang="ro-RO" sz="1800" dirty="0"/>
              <a:t>î</a:t>
            </a:r>
            <a:r>
              <a:rPr lang="en-US" sz="1800" dirty="0" err="1"/>
              <a:t>ntre</a:t>
            </a:r>
            <a:r>
              <a:rPr lang="en-US" sz="1800" dirty="0"/>
              <a:t> Regin </a:t>
            </a:r>
            <a:r>
              <a:rPr lang="ro-RO" sz="1800" dirty="0"/>
              <a:t>ș</a:t>
            </a:r>
            <a:r>
              <a:rPr lang="en-US" sz="1800" dirty="0" err="1"/>
              <a:t>i</a:t>
            </a:r>
            <a:r>
              <a:rPr lang="en-US" sz="1800" dirty="0"/>
              <a:t> Cluj </a:t>
            </a:r>
            <a:r>
              <a:rPr lang="en-US" sz="1800" dirty="0" err="1"/>
              <a:t>Napoca</a:t>
            </a:r>
            <a:endParaRPr lang="en-US" sz="1800" dirty="0"/>
          </a:p>
          <a:p>
            <a:pPr>
              <a:buNone/>
            </a:pPr>
            <a:r>
              <a:rPr lang="ro-RO" sz="1800" dirty="0"/>
              <a:t>Î</a:t>
            </a:r>
            <a:r>
              <a:rPr lang="en-US" sz="1800" dirty="0"/>
              <a:t>n 2016 </a:t>
            </a:r>
            <a:r>
              <a:rPr lang="en-US" sz="1800" dirty="0" err="1"/>
              <a:t>infrastructura</a:t>
            </a:r>
            <a:r>
              <a:rPr lang="en-US" sz="1800" dirty="0"/>
              <a:t> </a:t>
            </a:r>
            <a:r>
              <a:rPr lang="en-US" sz="1800" dirty="0" err="1"/>
              <a:t>rutier</a:t>
            </a:r>
            <a:r>
              <a:rPr lang="ro-RO" sz="1800" dirty="0"/>
              <a:t>ă</a:t>
            </a:r>
            <a:r>
              <a:rPr lang="en-US" sz="1800" dirty="0"/>
              <a:t> a </a:t>
            </a:r>
            <a:r>
              <a:rPr lang="en-US" sz="1800" dirty="0" err="1"/>
              <a:t>ora</a:t>
            </a:r>
            <a:r>
              <a:rPr lang="ro-RO" sz="1800" dirty="0"/>
              <a:t>ș</a:t>
            </a:r>
            <a:r>
              <a:rPr lang="en-US" sz="1800" dirty="0" err="1"/>
              <a:t>ului</a:t>
            </a:r>
            <a:r>
              <a:rPr lang="en-US" sz="1800" dirty="0"/>
              <a:t> era de </a:t>
            </a:r>
            <a:r>
              <a:rPr lang="en-US" sz="1800" dirty="0" err="1"/>
              <a:t>aprox</a:t>
            </a:r>
            <a:r>
              <a:rPr lang="en-US" sz="1800" dirty="0"/>
              <a:t>. 44 km (fa</a:t>
            </a:r>
            <a:r>
              <a:rPr lang="ro-RO" sz="1800" dirty="0"/>
              <a:t>ță</a:t>
            </a:r>
            <a:r>
              <a:rPr lang="en-US" sz="1800" dirty="0"/>
              <a:t> de 27 km </a:t>
            </a:r>
            <a:r>
              <a:rPr lang="ro-RO" sz="1800" dirty="0"/>
              <a:t>î</a:t>
            </a:r>
            <a:r>
              <a:rPr lang="en-US" sz="1800" dirty="0"/>
              <a:t>n 2008)</a:t>
            </a:r>
          </a:p>
          <a:p>
            <a:pPr>
              <a:buNone/>
            </a:pPr>
            <a:r>
              <a:rPr lang="ro-RO" sz="1800" dirty="0"/>
              <a:t>î</a:t>
            </a:r>
            <a:r>
              <a:rPr lang="en-US" sz="1800" dirty="0"/>
              <a:t>n </a:t>
            </a:r>
            <a:r>
              <a:rPr lang="en-US" sz="1800" dirty="0" err="1"/>
              <a:t>perioada</a:t>
            </a:r>
            <a:r>
              <a:rPr lang="en-US" sz="1800" dirty="0"/>
              <a:t> 2014 – 2016 au </a:t>
            </a:r>
            <a:r>
              <a:rPr lang="en-US" sz="1800" dirty="0" err="1"/>
              <a:t>fost</a:t>
            </a:r>
            <a:r>
              <a:rPr lang="en-US" sz="1800" dirty="0"/>
              <a:t> </a:t>
            </a:r>
            <a:r>
              <a:rPr lang="en-US" sz="1800" dirty="0" err="1"/>
              <a:t>reabilitate</a:t>
            </a:r>
            <a:r>
              <a:rPr lang="en-US" sz="1800" dirty="0"/>
              <a:t> </a:t>
            </a:r>
            <a:r>
              <a:rPr lang="ro-RO" sz="1800" dirty="0"/>
              <a:t>ș</a:t>
            </a:r>
            <a:r>
              <a:rPr lang="en-US" sz="1800" dirty="0" err="1"/>
              <a:t>i</a:t>
            </a:r>
            <a:r>
              <a:rPr lang="en-US" sz="1800" dirty="0"/>
              <a:t> </a:t>
            </a:r>
            <a:r>
              <a:rPr lang="en-US" sz="1800" dirty="0" err="1"/>
              <a:t>modernizate</a:t>
            </a:r>
            <a:r>
              <a:rPr lang="en-US" sz="1800" dirty="0"/>
              <a:t> </a:t>
            </a:r>
            <a:r>
              <a:rPr lang="en-US" sz="1800" dirty="0" err="1"/>
              <a:t>aprox</a:t>
            </a:r>
            <a:r>
              <a:rPr lang="en-US" sz="1800" dirty="0"/>
              <a:t>. 15 km de </a:t>
            </a:r>
            <a:r>
              <a:rPr lang="en-US" sz="1800" dirty="0" err="1"/>
              <a:t>drumuri</a:t>
            </a:r>
            <a:r>
              <a:rPr lang="en-US" sz="1800" dirty="0"/>
              <a:t> </a:t>
            </a:r>
            <a:r>
              <a:rPr lang="ro-RO" sz="1800" dirty="0"/>
              <a:t>î</a:t>
            </a:r>
            <a:r>
              <a:rPr lang="en-US" sz="1800" dirty="0"/>
              <a:t>n S</a:t>
            </a:r>
            <a:r>
              <a:rPr lang="ro-RO" sz="1800" dirty="0"/>
              <a:t>ă</a:t>
            </a:r>
            <a:r>
              <a:rPr lang="en-US" sz="1800" dirty="0" err="1"/>
              <a:t>rma</a:t>
            </a:r>
            <a:r>
              <a:rPr lang="ro-RO" sz="1800" dirty="0"/>
              <a:t>ș</a:t>
            </a:r>
            <a:r>
              <a:rPr lang="en-US" sz="1800" dirty="0"/>
              <a:t>u </a:t>
            </a:r>
            <a:r>
              <a:rPr lang="ro-RO" sz="1800" dirty="0"/>
              <a:t>ș</a:t>
            </a:r>
            <a:r>
              <a:rPr lang="en-US" sz="1800" dirty="0" err="1"/>
              <a:t>i</a:t>
            </a:r>
            <a:r>
              <a:rPr lang="en-US" sz="1800" dirty="0"/>
              <a:t> </a:t>
            </a:r>
            <a:r>
              <a:rPr lang="en-US" sz="1800" dirty="0" err="1"/>
              <a:t>satele</a:t>
            </a:r>
            <a:r>
              <a:rPr lang="en-US" sz="1800" dirty="0"/>
              <a:t> </a:t>
            </a:r>
            <a:r>
              <a:rPr lang="en-US" sz="1800" dirty="0" err="1"/>
              <a:t>adiacente</a:t>
            </a:r>
            <a:r>
              <a:rPr lang="en-US" sz="1800" dirty="0"/>
              <a:t> (</a:t>
            </a:r>
            <a:r>
              <a:rPr lang="en-US" sz="1800" dirty="0" err="1"/>
              <a:t>creditele</a:t>
            </a:r>
            <a:r>
              <a:rPr lang="en-US" sz="1800" dirty="0"/>
              <a:t> </a:t>
            </a:r>
            <a:r>
              <a:rPr lang="en-US" sz="1800" dirty="0" err="1"/>
              <a:t>ce</a:t>
            </a:r>
            <a:r>
              <a:rPr lang="en-US" sz="1800" dirty="0"/>
              <a:t> fac </a:t>
            </a:r>
            <a:r>
              <a:rPr lang="en-US" sz="1800" dirty="0" err="1"/>
              <a:t>obiectul</a:t>
            </a:r>
            <a:r>
              <a:rPr lang="en-US" sz="1800" dirty="0"/>
              <a:t> </a:t>
            </a:r>
            <a:r>
              <a:rPr lang="en-US" sz="1800" dirty="0" err="1"/>
              <a:t>refinan</a:t>
            </a:r>
            <a:r>
              <a:rPr lang="ro-RO" sz="1800" dirty="0"/>
              <a:t>ță</a:t>
            </a:r>
            <a:r>
              <a:rPr lang="en-US" sz="1800" dirty="0" err="1"/>
              <a:t>rii</a:t>
            </a:r>
            <a:r>
              <a:rPr lang="en-US" sz="1800" dirty="0"/>
              <a:t> au </a:t>
            </a:r>
            <a:r>
              <a:rPr lang="en-US" sz="1800" dirty="0" err="1"/>
              <a:t>fost</a:t>
            </a:r>
            <a:r>
              <a:rPr lang="en-US" sz="1800" dirty="0"/>
              <a:t> </a:t>
            </a:r>
            <a:r>
              <a:rPr lang="en-US" sz="1800" dirty="0" err="1"/>
              <a:t>contractate</a:t>
            </a:r>
            <a:r>
              <a:rPr lang="en-US" sz="1800" dirty="0"/>
              <a:t> </a:t>
            </a:r>
            <a:r>
              <a:rPr lang="en-US" sz="1800" dirty="0" err="1"/>
              <a:t>pentru</a:t>
            </a:r>
            <a:r>
              <a:rPr lang="en-US" sz="1800" dirty="0"/>
              <a:t> </a:t>
            </a:r>
            <a:r>
              <a:rPr lang="en-US" sz="1800" dirty="0" err="1"/>
              <a:t>reabilitarea</a:t>
            </a:r>
            <a:r>
              <a:rPr lang="en-US" sz="1800" dirty="0"/>
              <a:t> </a:t>
            </a:r>
            <a:r>
              <a:rPr lang="en-US" sz="1800" dirty="0" err="1"/>
              <a:t>infrastructurii</a:t>
            </a:r>
            <a:r>
              <a:rPr lang="en-US" sz="1800" dirty="0"/>
              <a:t> </a:t>
            </a:r>
            <a:r>
              <a:rPr lang="en-US" sz="1800" dirty="0" err="1"/>
              <a:t>rutiere</a:t>
            </a:r>
            <a:r>
              <a:rPr lang="en-US" sz="1800" dirty="0"/>
              <a:t> </a:t>
            </a:r>
            <a:r>
              <a:rPr lang="ro-RO" sz="1800" dirty="0"/>
              <a:t>î</a:t>
            </a:r>
            <a:r>
              <a:rPr lang="en-US" sz="1800" dirty="0"/>
              <a:t>n </a:t>
            </a:r>
            <a:r>
              <a:rPr lang="en-US" sz="1800" dirty="0" err="1"/>
              <a:t>ora</a:t>
            </a:r>
            <a:r>
              <a:rPr lang="ro-RO" sz="1800" dirty="0"/>
              <a:t>ș</a:t>
            </a:r>
            <a:r>
              <a:rPr lang="en-US" sz="1800" dirty="0" err="1"/>
              <a:t>ul</a:t>
            </a:r>
            <a:r>
              <a:rPr lang="en-US" sz="1800" dirty="0"/>
              <a:t> S</a:t>
            </a:r>
            <a:r>
              <a:rPr lang="ro-RO" sz="1800" dirty="0"/>
              <a:t>ă</a:t>
            </a:r>
            <a:r>
              <a:rPr lang="en-US" sz="1800" dirty="0" err="1"/>
              <a:t>rma</a:t>
            </a:r>
            <a:r>
              <a:rPr lang="ro-RO" sz="1800" dirty="0"/>
              <a:t>ș</a:t>
            </a:r>
            <a:r>
              <a:rPr lang="en-US" sz="1800" dirty="0"/>
              <a:t>u). </a:t>
            </a:r>
            <a:r>
              <a:rPr lang="en-US" sz="1800" dirty="0" err="1"/>
              <a:t>Lipsa</a:t>
            </a:r>
            <a:r>
              <a:rPr lang="en-US" sz="1800" dirty="0"/>
              <a:t> </a:t>
            </a:r>
            <a:r>
              <a:rPr lang="en-US" sz="1800" dirty="0" err="1"/>
              <a:t>resurselor</a:t>
            </a:r>
            <a:r>
              <a:rPr lang="en-US" sz="1800" dirty="0"/>
              <a:t> </a:t>
            </a:r>
            <a:r>
              <a:rPr lang="en-US" sz="1800" dirty="0" err="1"/>
              <a:t>fina</a:t>
            </a:r>
            <a:r>
              <a:rPr lang="ro-RO" sz="1800" dirty="0"/>
              <a:t>n</a:t>
            </a:r>
            <a:r>
              <a:rPr lang="en-US" sz="1800" dirty="0" err="1"/>
              <a:t>ciare</a:t>
            </a:r>
            <a:r>
              <a:rPr lang="en-US" sz="1800" dirty="0"/>
              <a:t> a </a:t>
            </a:r>
            <a:r>
              <a:rPr lang="en-US" sz="1800" dirty="0" err="1"/>
              <a:t>redus</a:t>
            </a:r>
            <a:r>
              <a:rPr lang="en-US" sz="1800" dirty="0"/>
              <a:t> </a:t>
            </a:r>
            <a:r>
              <a:rPr lang="en-US" sz="1800" dirty="0" err="1"/>
              <a:t>destul</a:t>
            </a:r>
            <a:r>
              <a:rPr lang="en-US" sz="1800" dirty="0"/>
              <a:t> de </a:t>
            </a:r>
            <a:r>
              <a:rPr lang="en-US" sz="1800" dirty="0" err="1"/>
              <a:t>mult</a:t>
            </a:r>
            <a:r>
              <a:rPr lang="en-US" sz="1800" dirty="0"/>
              <a:t> </a:t>
            </a:r>
            <a:r>
              <a:rPr lang="en-US" sz="1800" dirty="0" err="1"/>
              <a:t>nivelul</a:t>
            </a:r>
            <a:r>
              <a:rPr lang="en-US" sz="1800" dirty="0"/>
              <a:t> </a:t>
            </a:r>
            <a:r>
              <a:rPr lang="en-US" sz="1800" dirty="0" err="1"/>
              <a:t>investi</a:t>
            </a:r>
            <a:r>
              <a:rPr lang="ro-RO" sz="1800" dirty="0"/>
              <a:t>ț</a:t>
            </a:r>
            <a:r>
              <a:rPr lang="en-US" sz="1800" dirty="0" err="1"/>
              <a:t>iilor</a:t>
            </a:r>
            <a:r>
              <a:rPr lang="en-US" sz="1800" dirty="0"/>
              <a:t> </a:t>
            </a:r>
            <a:r>
              <a:rPr lang="ro-RO" sz="1800" dirty="0"/>
              <a:t>î</a:t>
            </a:r>
            <a:r>
              <a:rPr lang="en-US" sz="1800" dirty="0"/>
              <a:t>n </a:t>
            </a:r>
            <a:r>
              <a:rPr lang="en-US" sz="1800" dirty="0" err="1"/>
              <a:t>infrastructura</a:t>
            </a:r>
            <a:r>
              <a:rPr lang="en-US" sz="1800" dirty="0"/>
              <a:t> </a:t>
            </a:r>
            <a:r>
              <a:rPr lang="en-US" sz="1800" dirty="0" err="1"/>
              <a:t>rutier</a:t>
            </a:r>
            <a:r>
              <a:rPr lang="ro-RO" sz="1800" dirty="0"/>
              <a:t>ă</a:t>
            </a:r>
            <a:r>
              <a:rPr lang="en-US" sz="1800" dirty="0"/>
              <a:t>.</a:t>
            </a:r>
          </a:p>
          <a:p>
            <a:pPr>
              <a:buNone/>
            </a:pPr>
            <a:r>
              <a:rPr lang="en-US" sz="1800" dirty="0"/>
              <a:t>Ins</a:t>
            </a:r>
            <a:r>
              <a:rPr lang="ro-RO" sz="1800" dirty="0"/>
              <a:t>ă</a:t>
            </a:r>
            <a:r>
              <a:rPr lang="en-US" sz="1800" dirty="0"/>
              <a:t> ob. B (Casa de </a:t>
            </a:r>
            <a:r>
              <a:rPr lang="en-US" sz="1800" dirty="0" err="1"/>
              <a:t>cultur</a:t>
            </a:r>
            <a:r>
              <a:rPr lang="ro-RO" sz="1800" dirty="0"/>
              <a:t>ă</a:t>
            </a:r>
            <a:r>
              <a:rPr lang="en-US" sz="1800" dirty="0"/>
              <a:t>) </a:t>
            </a:r>
            <a:r>
              <a:rPr lang="en-US" sz="1800" dirty="0" err="1"/>
              <a:t>prevede</a:t>
            </a:r>
            <a:r>
              <a:rPr lang="en-US" sz="1800" dirty="0"/>
              <a:t> </a:t>
            </a:r>
            <a:r>
              <a:rPr lang="en-US" sz="1800" dirty="0" err="1"/>
              <a:t>reabilitarea</a:t>
            </a:r>
            <a:r>
              <a:rPr lang="en-US" sz="1800" dirty="0"/>
              <a:t> </a:t>
            </a:r>
            <a:r>
              <a:rPr lang="ro-RO" sz="1800" dirty="0"/>
              <a:t>ș</a:t>
            </a:r>
            <a:r>
              <a:rPr lang="en-US" sz="1800" dirty="0" err="1"/>
              <a:t>i</a:t>
            </a:r>
            <a:r>
              <a:rPr lang="en-US" sz="1800" dirty="0"/>
              <a:t> </a:t>
            </a:r>
            <a:r>
              <a:rPr lang="en-US" sz="1800" dirty="0" err="1"/>
              <a:t>modernizarea</a:t>
            </a:r>
            <a:r>
              <a:rPr lang="en-US" sz="1800" dirty="0"/>
              <a:t> a </a:t>
            </a:r>
            <a:r>
              <a:rPr lang="en-US" sz="1800" dirty="0" err="1"/>
              <a:t>unor</a:t>
            </a:r>
            <a:r>
              <a:rPr lang="en-US" sz="1800" dirty="0"/>
              <a:t> </a:t>
            </a:r>
            <a:r>
              <a:rPr lang="en-US" sz="1800" dirty="0" err="1"/>
              <a:t>strazi</a:t>
            </a:r>
            <a:r>
              <a:rPr lang="en-US" sz="1800" dirty="0"/>
              <a:t> din </a:t>
            </a:r>
            <a:r>
              <a:rPr lang="en-US" sz="1800" dirty="0" err="1"/>
              <a:t>oras</a:t>
            </a:r>
            <a:r>
              <a:rPr lang="en-US" sz="1800" dirty="0"/>
              <a:t> in </a:t>
            </a:r>
            <a:r>
              <a:rPr lang="en-US" sz="1800" dirty="0" err="1"/>
              <a:t>lungime</a:t>
            </a:r>
            <a:r>
              <a:rPr lang="en-US" sz="1800" dirty="0"/>
              <a:t> </a:t>
            </a:r>
            <a:r>
              <a:rPr lang="en-US" sz="1800" dirty="0" err="1"/>
              <a:t>totala</a:t>
            </a:r>
            <a:r>
              <a:rPr lang="en-US" sz="1800" dirty="0"/>
              <a:t> de 2km, la care se </a:t>
            </a:r>
            <a:r>
              <a:rPr lang="en-US" sz="1800" dirty="0" err="1"/>
              <a:t>adaug</a:t>
            </a:r>
            <a:r>
              <a:rPr lang="ro-RO" sz="1800" dirty="0"/>
              <a:t>ă</a:t>
            </a:r>
            <a:r>
              <a:rPr lang="en-US" sz="1800" dirty="0"/>
              <a:t> </a:t>
            </a:r>
            <a:r>
              <a:rPr lang="ro-RO" sz="1800" dirty="0"/>
              <a:t>ș</a:t>
            </a:r>
            <a:r>
              <a:rPr lang="en-US" sz="1800" dirty="0" err="1"/>
              <a:t>i</a:t>
            </a:r>
            <a:r>
              <a:rPr lang="en-US" sz="1800" dirty="0"/>
              <a:t> </a:t>
            </a:r>
            <a:r>
              <a:rPr lang="en-US" sz="1800" dirty="0" err="1"/>
              <a:t>proiectul</a:t>
            </a:r>
            <a:r>
              <a:rPr lang="en-US" sz="1800" dirty="0"/>
              <a:t> </a:t>
            </a:r>
            <a:r>
              <a:rPr lang="en-US" sz="1800" dirty="0" err="1"/>
              <a:t>prin</a:t>
            </a:r>
            <a:r>
              <a:rPr lang="en-US" sz="1800" dirty="0"/>
              <a:t> </a:t>
            </a:r>
            <a:r>
              <a:rPr lang="en-US" sz="1800" dirty="0" err="1"/>
              <a:t>Anghel</a:t>
            </a:r>
            <a:r>
              <a:rPr lang="en-US" sz="1800" dirty="0"/>
              <a:t> S. - </a:t>
            </a:r>
            <a:r>
              <a:rPr lang="en-US" sz="1800" dirty="0" err="1"/>
              <a:t>Modernizare</a:t>
            </a:r>
            <a:r>
              <a:rPr lang="en-US" sz="1800" dirty="0"/>
              <a:t> drum de </a:t>
            </a:r>
            <a:r>
              <a:rPr lang="en-US" sz="1800" dirty="0" err="1"/>
              <a:t>legătură</a:t>
            </a:r>
            <a:r>
              <a:rPr lang="en-US" sz="1800" dirty="0"/>
              <a:t> </a:t>
            </a:r>
            <a:r>
              <a:rPr lang="en-US" sz="1800" dirty="0" err="1"/>
              <a:t>în</a:t>
            </a:r>
            <a:r>
              <a:rPr lang="en-US" sz="1800" dirty="0"/>
              <a:t> </a:t>
            </a:r>
            <a:r>
              <a:rPr lang="en-US" sz="1800" dirty="0" err="1"/>
              <a:t>localitatea</a:t>
            </a:r>
            <a:r>
              <a:rPr lang="en-US" sz="1800" dirty="0"/>
              <a:t> </a:t>
            </a:r>
            <a:r>
              <a:rPr lang="en-US" sz="1800" dirty="0" err="1"/>
              <a:t>Sărmașu</a:t>
            </a:r>
            <a:r>
              <a:rPr lang="en-US" sz="1800" dirty="0"/>
              <a:t> </a:t>
            </a:r>
            <a:r>
              <a:rPr lang="en-US" sz="1800" dirty="0" err="1"/>
              <a:t>între</a:t>
            </a:r>
            <a:r>
              <a:rPr lang="en-US" sz="1800" dirty="0"/>
              <a:t> DJ 151 </a:t>
            </a:r>
            <a:r>
              <a:rPr lang="en-US" sz="1800" dirty="0" err="1"/>
              <a:t>și</a:t>
            </a:r>
            <a:r>
              <a:rPr lang="en-US" sz="1800" dirty="0"/>
              <a:t> </a:t>
            </a:r>
            <a:r>
              <a:rPr lang="en-US" sz="1800" dirty="0" err="1"/>
              <a:t>limita</a:t>
            </a:r>
            <a:r>
              <a:rPr lang="en-US" sz="1800" dirty="0"/>
              <a:t> </a:t>
            </a:r>
            <a:r>
              <a:rPr lang="en-US" sz="1800" dirty="0" err="1"/>
              <a:t>județului</a:t>
            </a:r>
            <a:r>
              <a:rPr lang="en-US" sz="1800" dirty="0"/>
              <a:t> Mureș (</a:t>
            </a:r>
            <a:r>
              <a:rPr lang="en-US" sz="1800" dirty="0" err="1"/>
              <a:t>val</a:t>
            </a:r>
            <a:r>
              <a:rPr lang="en-US" sz="1800" dirty="0"/>
              <a:t> 5.5 mil </a:t>
            </a:r>
            <a:r>
              <a:rPr lang="en-US" sz="1800" dirty="0" err="1"/>
              <a:t>ron</a:t>
            </a:r>
            <a:r>
              <a:rPr lang="en-US" sz="1800" dirty="0"/>
              <a:t>) </a:t>
            </a:r>
          </a:p>
          <a:p>
            <a:pPr>
              <a:buNone/>
            </a:pPr>
            <a:endParaRPr lang="en-US" sz="1800" dirty="0">
              <a:solidFill>
                <a:srgbClr val="FF0000"/>
              </a:solidFill>
            </a:endParaRPr>
          </a:p>
        </p:txBody>
      </p:sp>
      <p:sp>
        <p:nvSpPr>
          <p:cNvPr id="3" name="Title 2"/>
          <p:cNvSpPr>
            <a:spLocks noGrp="1"/>
          </p:cNvSpPr>
          <p:nvPr>
            <p:ph type="title"/>
          </p:nvPr>
        </p:nvSpPr>
        <p:spPr/>
        <p:txBody>
          <a:bodyPr>
            <a:normAutofit/>
          </a:bodyPr>
          <a:lstStyle/>
          <a:p>
            <a:r>
              <a:rPr lang="en-US" sz="3400" dirty="0" err="1"/>
              <a:t>Infrastructura</a:t>
            </a:r>
            <a:endParaRPr lang="en-US" sz="3400" dirty="0"/>
          </a:p>
        </p:txBody>
      </p:sp>
    </p:spTree>
    <p:extLst>
      <p:ext uri="{BB962C8B-B14F-4D97-AF65-F5344CB8AC3E}">
        <p14:creationId xmlns:p14="http://schemas.microsoft.com/office/powerpoint/2010/main" val="2839767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57F8B-67ED-7443-9257-824536BAAB9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0B0F26-BFD7-D330-AD4A-AC8E6F77F893}"/>
              </a:ext>
            </a:extLst>
          </p:cNvPr>
          <p:cNvSpPr>
            <a:spLocks noGrp="1"/>
          </p:cNvSpPr>
          <p:nvPr>
            <p:ph idx="1"/>
          </p:nvPr>
        </p:nvSpPr>
        <p:spPr>
          <a:xfrm>
            <a:off x="228600" y="1143000"/>
            <a:ext cx="8763000" cy="5181600"/>
          </a:xfrm>
        </p:spPr>
        <p:txBody>
          <a:bodyPr>
            <a:normAutofit/>
          </a:bodyPr>
          <a:lstStyle/>
          <a:p>
            <a:r>
              <a:rPr lang="en-US" sz="1900" b="1" dirty="0" err="1"/>
              <a:t>Infrastructura</a:t>
            </a:r>
            <a:r>
              <a:rPr lang="en-US" sz="1900" b="1" dirty="0"/>
              <a:t> </a:t>
            </a:r>
            <a:r>
              <a:rPr lang="en-US" sz="1900" b="1" dirty="0" err="1"/>
              <a:t>tehnica-edilitara</a:t>
            </a:r>
            <a:endParaRPr lang="en-US" sz="1900" b="1" dirty="0"/>
          </a:p>
          <a:p>
            <a:pPr>
              <a:buNone/>
            </a:pPr>
            <a:r>
              <a:rPr lang="en-US" sz="1800" dirty="0"/>
              <a:t>c. </a:t>
            </a:r>
            <a:r>
              <a:rPr lang="en-US" sz="1800" dirty="0" err="1"/>
              <a:t>Transportul</a:t>
            </a:r>
            <a:r>
              <a:rPr lang="en-US" sz="1800" dirty="0"/>
              <a:t> </a:t>
            </a:r>
            <a:r>
              <a:rPr lang="ro-RO" sz="1800" dirty="0"/>
              <a:t>î</a:t>
            </a:r>
            <a:r>
              <a:rPr lang="en-US" sz="1800" dirty="0"/>
              <a:t>n </a:t>
            </a:r>
            <a:r>
              <a:rPr lang="en-US" sz="1800" dirty="0" err="1"/>
              <a:t>comun</a:t>
            </a:r>
            <a:r>
              <a:rPr lang="en-US" sz="1800" dirty="0"/>
              <a:t> – </a:t>
            </a:r>
            <a:r>
              <a:rPr lang="en-US" sz="1800" dirty="0" err="1"/>
              <a:t>este</a:t>
            </a:r>
            <a:r>
              <a:rPr lang="en-US" sz="1800" dirty="0"/>
              <a:t> </a:t>
            </a:r>
            <a:r>
              <a:rPr lang="en-US" sz="1800" dirty="0" err="1"/>
              <a:t>asigurat</a:t>
            </a:r>
            <a:r>
              <a:rPr lang="en-US" sz="1800" dirty="0"/>
              <a:t> de </a:t>
            </a:r>
            <a:r>
              <a:rPr lang="en-US" sz="1800" dirty="0" err="1"/>
              <a:t>operatori</a:t>
            </a:r>
            <a:r>
              <a:rPr lang="en-US" sz="1800" dirty="0"/>
              <a:t> </a:t>
            </a:r>
            <a:r>
              <a:rPr lang="en-US" sz="1800" dirty="0" err="1"/>
              <a:t>priva</a:t>
            </a:r>
            <a:r>
              <a:rPr lang="ro-RO" sz="1800" dirty="0"/>
              <a:t>ți</a:t>
            </a:r>
            <a:r>
              <a:rPr lang="en-US" sz="1800" dirty="0"/>
              <a:t> </a:t>
            </a:r>
            <a:r>
              <a:rPr lang="ro-RO" sz="1800" dirty="0"/>
              <a:t>î</a:t>
            </a:r>
            <a:r>
              <a:rPr lang="en-US" sz="1800" dirty="0"/>
              <a:t>ns</a:t>
            </a:r>
            <a:r>
              <a:rPr lang="ro-RO" sz="1800" dirty="0"/>
              <a:t>ă</a:t>
            </a:r>
            <a:r>
              <a:rPr lang="en-US" sz="1800" dirty="0"/>
              <a:t> Ora</a:t>
            </a:r>
            <a:r>
              <a:rPr lang="ro-RO" sz="1800" dirty="0"/>
              <a:t>ș</a:t>
            </a:r>
            <a:r>
              <a:rPr lang="en-US" sz="1800" dirty="0" err="1"/>
              <a:t>ul</a:t>
            </a:r>
            <a:r>
              <a:rPr lang="en-US" sz="1800" dirty="0"/>
              <a:t> S</a:t>
            </a:r>
            <a:r>
              <a:rPr lang="ro-RO" sz="1800" dirty="0"/>
              <a:t>ă</a:t>
            </a:r>
            <a:r>
              <a:rPr lang="en-US" sz="1800" dirty="0" err="1"/>
              <a:t>rma</a:t>
            </a:r>
            <a:r>
              <a:rPr lang="ro-RO" sz="1800" dirty="0"/>
              <a:t>ș</a:t>
            </a:r>
            <a:r>
              <a:rPr lang="en-US" sz="1800" dirty="0"/>
              <a:t>u </a:t>
            </a:r>
            <a:r>
              <a:rPr lang="en-US" sz="1800" dirty="0" err="1"/>
              <a:t>urmeaz</a:t>
            </a:r>
            <a:r>
              <a:rPr lang="ro-RO" sz="1800" dirty="0"/>
              <a:t>ă</a:t>
            </a:r>
            <a:r>
              <a:rPr lang="en-US" sz="1800" dirty="0"/>
              <a:t> s</a:t>
            </a:r>
            <a:r>
              <a:rPr lang="ro-RO" sz="1800" dirty="0"/>
              <a:t>ă</a:t>
            </a:r>
            <a:r>
              <a:rPr lang="en-US" sz="1800" dirty="0"/>
              <a:t> </a:t>
            </a:r>
            <a:r>
              <a:rPr lang="en-US" sz="1800" dirty="0" err="1"/>
              <a:t>acceseze</a:t>
            </a:r>
            <a:r>
              <a:rPr lang="en-US" sz="1800" dirty="0"/>
              <a:t> un </a:t>
            </a:r>
            <a:r>
              <a:rPr lang="en-US" sz="1800" dirty="0" err="1"/>
              <a:t>nou</a:t>
            </a:r>
            <a:r>
              <a:rPr lang="en-US" sz="1800" dirty="0"/>
              <a:t> program </a:t>
            </a:r>
            <a:r>
              <a:rPr lang="en-US" sz="1800" dirty="0" err="1"/>
              <a:t>Mobilitate</a:t>
            </a:r>
            <a:r>
              <a:rPr lang="en-US" sz="1800" dirty="0"/>
              <a:t> </a:t>
            </a:r>
            <a:r>
              <a:rPr lang="en-US" sz="1800" dirty="0" err="1"/>
              <a:t>urbană</a:t>
            </a:r>
            <a:r>
              <a:rPr lang="en-US" sz="1800" dirty="0"/>
              <a:t> </a:t>
            </a:r>
            <a:r>
              <a:rPr lang="en-US" sz="1800" dirty="0" err="1"/>
              <a:t>durabilă</a:t>
            </a:r>
            <a:r>
              <a:rPr lang="en-US" sz="1800" dirty="0"/>
              <a:t> </a:t>
            </a:r>
            <a:r>
              <a:rPr lang="en-US" sz="1800" dirty="0" err="1"/>
              <a:t>în</a:t>
            </a:r>
            <a:r>
              <a:rPr lang="en-US" sz="1800" dirty="0"/>
              <a:t> </a:t>
            </a:r>
            <a:r>
              <a:rPr lang="en-US" sz="1800" dirty="0" err="1"/>
              <a:t>orașul</a:t>
            </a:r>
            <a:r>
              <a:rPr lang="en-US" sz="1800" dirty="0"/>
              <a:t> </a:t>
            </a:r>
            <a:r>
              <a:rPr lang="en-US" sz="1800" dirty="0" err="1"/>
              <a:t>Sărmașu</a:t>
            </a:r>
            <a:r>
              <a:rPr lang="en-US" sz="1800" dirty="0"/>
              <a:t>, </a:t>
            </a:r>
            <a:r>
              <a:rPr lang="en-US" sz="1800" dirty="0" err="1"/>
              <a:t>județul</a:t>
            </a:r>
            <a:r>
              <a:rPr lang="en-US" sz="1800" dirty="0"/>
              <a:t> Mureș, co-</a:t>
            </a:r>
            <a:r>
              <a:rPr lang="en-US" sz="1800" dirty="0" err="1"/>
              <a:t>finantat</a:t>
            </a:r>
            <a:r>
              <a:rPr lang="en-US" sz="1800" dirty="0"/>
              <a:t> </a:t>
            </a:r>
            <a:r>
              <a:rPr lang="en-US" sz="1800" dirty="0" err="1"/>
              <a:t>prin</a:t>
            </a:r>
            <a:r>
              <a:rPr lang="en-US" sz="1800" dirty="0"/>
              <a:t> PNRR </a:t>
            </a:r>
            <a:r>
              <a:rPr lang="en-US" sz="1800" dirty="0" err="1"/>
              <a:t>ce</a:t>
            </a:r>
            <a:r>
              <a:rPr lang="en-US" sz="1800" dirty="0"/>
              <a:t> are </a:t>
            </a:r>
            <a:r>
              <a:rPr lang="ro-RO" sz="1800" dirty="0"/>
              <a:t>în</a:t>
            </a:r>
            <a:r>
              <a:rPr lang="en-US" sz="1800" dirty="0"/>
              <a:t> Vedere </a:t>
            </a:r>
            <a:r>
              <a:rPr lang="en-US" sz="1800" dirty="0" err="1"/>
              <a:t>achizi</a:t>
            </a:r>
            <a:r>
              <a:rPr lang="ro-RO" sz="1800" dirty="0"/>
              <a:t>ț</a:t>
            </a:r>
            <a:r>
              <a:rPr lang="en-US" sz="1800" dirty="0" err="1"/>
              <a:t>ia</a:t>
            </a:r>
            <a:r>
              <a:rPr lang="en-US" sz="1800" dirty="0"/>
              <a:t> de </a:t>
            </a:r>
            <a:r>
              <a:rPr lang="en-US" sz="1800" dirty="0" err="1"/>
              <a:t>vehic</a:t>
            </a:r>
            <a:r>
              <a:rPr lang="ro-RO" sz="1800" dirty="0"/>
              <a:t>u</a:t>
            </a:r>
            <a:r>
              <a:rPr lang="en-US" sz="1800" dirty="0"/>
              <a:t>le </a:t>
            </a:r>
            <a:r>
              <a:rPr lang="en-US" sz="1800" dirty="0" err="1"/>
              <a:t>nepoluante</a:t>
            </a:r>
            <a:r>
              <a:rPr lang="en-US" sz="1800" dirty="0"/>
              <a:t>. </a:t>
            </a:r>
            <a:r>
              <a:rPr lang="en-US" sz="1800" dirty="0" err="1"/>
              <a:t>Acestea</a:t>
            </a:r>
            <a:r>
              <a:rPr lang="en-US" sz="1800" dirty="0"/>
              <a:t> </a:t>
            </a:r>
            <a:r>
              <a:rPr lang="en-US" sz="1800" dirty="0" err="1"/>
              <a:t>vor</a:t>
            </a:r>
            <a:r>
              <a:rPr lang="en-US" sz="1800" dirty="0"/>
              <a:t> </a:t>
            </a:r>
            <a:r>
              <a:rPr lang="en-US" sz="1800" dirty="0" err="1"/>
              <a:t>asigura</a:t>
            </a:r>
            <a:r>
              <a:rPr lang="en-US" sz="1800" dirty="0"/>
              <a:t> </a:t>
            </a:r>
            <a:r>
              <a:rPr lang="en-US" sz="1800" dirty="0" err="1"/>
              <a:t>transportul</a:t>
            </a:r>
            <a:r>
              <a:rPr lang="en-US" sz="1800" dirty="0"/>
              <a:t> </a:t>
            </a:r>
            <a:r>
              <a:rPr lang="ro-RO" sz="1800" dirty="0"/>
              <a:t>î</a:t>
            </a:r>
            <a:r>
              <a:rPr lang="en-US" sz="1800" dirty="0"/>
              <a:t>n </a:t>
            </a:r>
            <a:r>
              <a:rPr lang="en-US" sz="1800" dirty="0" err="1"/>
              <a:t>comun</a:t>
            </a:r>
            <a:r>
              <a:rPr lang="en-US" sz="1800" dirty="0"/>
              <a:t> </a:t>
            </a:r>
            <a:r>
              <a:rPr lang="ro-RO" sz="1800" dirty="0"/>
              <a:t>î</a:t>
            </a:r>
            <a:r>
              <a:rPr lang="en-US" sz="1800" dirty="0"/>
              <a:t>n </a:t>
            </a:r>
            <a:r>
              <a:rPr lang="en-US" sz="1800" dirty="0" err="1"/>
              <a:t>ora</a:t>
            </a:r>
            <a:r>
              <a:rPr lang="ro-RO" sz="1800" dirty="0"/>
              <a:t>ș</a:t>
            </a:r>
            <a:r>
              <a:rPr lang="en-US" sz="1800" dirty="0"/>
              <a:t> </a:t>
            </a:r>
            <a:r>
              <a:rPr lang="ro-RO" sz="1800" dirty="0"/>
              <a:t>ș</a:t>
            </a:r>
            <a:r>
              <a:rPr lang="en-US" sz="1800" dirty="0" err="1"/>
              <a:t>i</a:t>
            </a:r>
            <a:r>
              <a:rPr lang="en-US" sz="1800" dirty="0"/>
              <a:t> </a:t>
            </a:r>
            <a:r>
              <a:rPr lang="en-US" sz="1800" dirty="0" err="1"/>
              <a:t>localit</a:t>
            </a:r>
            <a:r>
              <a:rPr lang="ro-RO" sz="1800" dirty="0"/>
              <a:t>ăț</a:t>
            </a:r>
            <a:r>
              <a:rPr lang="en-US" sz="1800" dirty="0" err="1"/>
              <a:t>ile</a:t>
            </a:r>
            <a:r>
              <a:rPr lang="en-US" sz="1800" dirty="0"/>
              <a:t> </a:t>
            </a:r>
            <a:r>
              <a:rPr lang="en-US" sz="1800" dirty="0" err="1"/>
              <a:t>adiacente</a:t>
            </a:r>
            <a:r>
              <a:rPr lang="en-US" sz="1800" dirty="0"/>
              <a:t>.</a:t>
            </a:r>
          </a:p>
          <a:p>
            <a:pPr>
              <a:buNone/>
            </a:pPr>
            <a:endParaRPr lang="en-US" sz="1800" dirty="0"/>
          </a:p>
          <a:p>
            <a:pPr>
              <a:buNone/>
            </a:pPr>
            <a:r>
              <a:rPr lang="en-US" sz="1800" dirty="0">
                <a:solidFill>
                  <a:srgbClr val="FF0000"/>
                </a:solidFill>
              </a:rPr>
              <a:t>(d) </a:t>
            </a:r>
            <a:r>
              <a:rPr lang="en-US" sz="1800" dirty="0" err="1"/>
              <a:t>Serviciul</a:t>
            </a:r>
            <a:r>
              <a:rPr lang="en-US" sz="1800" dirty="0"/>
              <a:t> de </a:t>
            </a:r>
            <a:r>
              <a:rPr lang="en-US" sz="1800" dirty="0" err="1"/>
              <a:t>salubritate</a:t>
            </a:r>
            <a:r>
              <a:rPr lang="en-US" sz="1800" dirty="0"/>
              <a:t> </a:t>
            </a:r>
            <a:r>
              <a:rPr lang="en-US" sz="1800" dirty="0" err="1"/>
              <a:t>este</a:t>
            </a:r>
            <a:r>
              <a:rPr lang="en-US" sz="1800" dirty="0"/>
              <a:t> </a:t>
            </a:r>
            <a:r>
              <a:rPr lang="en-US" sz="1800" dirty="0" err="1"/>
              <a:t>asigurat</a:t>
            </a:r>
            <a:r>
              <a:rPr lang="en-US" sz="1800" dirty="0"/>
              <a:t> de c</a:t>
            </a:r>
            <a:r>
              <a:rPr lang="ro-RO" sz="1800" dirty="0"/>
              <a:t>ă</a:t>
            </a:r>
            <a:r>
              <a:rPr lang="en-US" sz="1800" dirty="0" err="1"/>
              <a:t>tre</a:t>
            </a:r>
            <a:r>
              <a:rPr lang="en-US" sz="1800" dirty="0"/>
              <a:t> SC </a:t>
            </a:r>
            <a:r>
              <a:rPr lang="ro-RO" sz="1800" dirty="0"/>
              <a:t>GREEN PLANET</a:t>
            </a:r>
            <a:r>
              <a:rPr lang="en-US" sz="1800" dirty="0"/>
              <a:t> </a:t>
            </a:r>
            <a:r>
              <a:rPr lang="ro-RO" sz="1800" dirty="0"/>
              <a:t>SRL,ca urmare a implementării Proiectului „Sistem Integrat de Gestiune a Deşeurilor la nivelul judeţului Mureş”,  orașul Sărmașu făcând parte din zona 7.</a:t>
            </a:r>
            <a:endParaRPr lang="en-US" sz="1800" dirty="0"/>
          </a:p>
          <a:p>
            <a:pPr>
              <a:buNone/>
            </a:pPr>
            <a:r>
              <a:rPr lang="en-US" sz="1800" dirty="0">
                <a:solidFill>
                  <a:srgbClr val="FF0000"/>
                </a:solidFill>
              </a:rPr>
              <a:t> </a:t>
            </a:r>
          </a:p>
        </p:txBody>
      </p:sp>
      <p:sp>
        <p:nvSpPr>
          <p:cNvPr id="3" name="Title 2">
            <a:extLst>
              <a:ext uri="{FF2B5EF4-FFF2-40B4-BE49-F238E27FC236}">
                <a16:creationId xmlns:a16="http://schemas.microsoft.com/office/drawing/2014/main" id="{D50C7412-A1B1-6628-AD73-E9E1BB291184}"/>
              </a:ext>
            </a:extLst>
          </p:cNvPr>
          <p:cNvSpPr>
            <a:spLocks noGrp="1"/>
          </p:cNvSpPr>
          <p:nvPr>
            <p:ph type="title"/>
          </p:nvPr>
        </p:nvSpPr>
        <p:spPr/>
        <p:txBody>
          <a:bodyPr>
            <a:normAutofit/>
          </a:bodyPr>
          <a:lstStyle/>
          <a:p>
            <a:r>
              <a:rPr lang="en-US" sz="3400" dirty="0" err="1"/>
              <a:t>Infrastructura</a:t>
            </a:r>
            <a:endParaRPr lang="en-US" sz="3400" dirty="0"/>
          </a:p>
        </p:txBody>
      </p:sp>
    </p:spTree>
    <p:extLst>
      <p:ext uri="{BB962C8B-B14F-4D97-AF65-F5344CB8AC3E}">
        <p14:creationId xmlns:p14="http://schemas.microsoft.com/office/powerpoint/2010/main" val="2836374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864291"/>
          </a:xfrm>
        </p:spPr>
        <p:txBody>
          <a:bodyPr>
            <a:normAutofit/>
          </a:bodyPr>
          <a:lstStyle/>
          <a:p>
            <a:r>
              <a:rPr lang="en-US" sz="1800" dirty="0"/>
              <a:t>Este a</a:t>
            </a:r>
            <a:r>
              <a:rPr lang="ro-RO" sz="1800" dirty="0"/>
              <a:t>ș</a:t>
            </a:r>
            <a:r>
              <a:rPr lang="en-US" sz="1800" dirty="0" err="1"/>
              <a:t>ezat</a:t>
            </a:r>
            <a:r>
              <a:rPr lang="en-US" sz="1800" dirty="0"/>
              <a:t> </a:t>
            </a:r>
            <a:r>
              <a:rPr lang="vi-VN" sz="1800" dirty="0"/>
              <a:t>în Câmpia Transilvaniei, în zona centrală a ţării, la întretăierea limitelor administrative ale judeţelor Mureş, Cluj şi Bistriţa Năsăud. </a:t>
            </a:r>
            <a:endParaRPr lang="en-US" sz="1800" dirty="0"/>
          </a:p>
          <a:p>
            <a:r>
              <a:rPr lang="en-US" sz="1800" dirty="0"/>
              <a:t>Face parte din </a:t>
            </a:r>
            <a:r>
              <a:rPr lang="en-US" sz="1800" dirty="0" err="1"/>
              <a:t>Regiunea</a:t>
            </a:r>
            <a:r>
              <a:rPr lang="en-US" sz="1800" dirty="0"/>
              <a:t> de </a:t>
            </a:r>
            <a:r>
              <a:rPr lang="en-US" sz="1800" dirty="0" err="1"/>
              <a:t>dezvoltare</a:t>
            </a:r>
            <a:r>
              <a:rPr lang="en-US" sz="1800" dirty="0"/>
              <a:t> “</a:t>
            </a:r>
            <a:r>
              <a:rPr lang="en-US" sz="1800" dirty="0" err="1"/>
              <a:t>Centru</a:t>
            </a:r>
            <a:r>
              <a:rPr lang="en-US" sz="1800" dirty="0"/>
              <a:t>”, al</a:t>
            </a:r>
            <a:r>
              <a:rPr lang="ro-RO" sz="1800" dirty="0"/>
              <a:t>ă</a:t>
            </a:r>
            <a:r>
              <a:rPr lang="en-US" sz="1800" dirty="0" err="1"/>
              <a:t>turi</a:t>
            </a:r>
            <a:r>
              <a:rPr lang="en-US" sz="1800" dirty="0"/>
              <a:t> de Sibiu, Bra</a:t>
            </a:r>
            <a:r>
              <a:rPr lang="ro-RO" sz="1800" dirty="0"/>
              <a:t>ș</a:t>
            </a:r>
            <a:r>
              <a:rPr lang="en-US" sz="1800" dirty="0" err="1"/>
              <a:t>ov</a:t>
            </a:r>
            <a:r>
              <a:rPr lang="en-US" sz="1800" dirty="0"/>
              <a:t>, Covasna, </a:t>
            </a:r>
            <a:r>
              <a:rPr lang="en-US" sz="1800" dirty="0" err="1"/>
              <a:t>Harghita</a:t>
            </a:r>
            <a:r>
              <a:rPr lang="en-US" sz="1800" dirty="0"/>
              <a:t> </a:t>
            </a:r>
            <a:r>
              <a:rPr lang="ro-RO" sz="1800" dirty="0"/>
              <a:t>ș</a:t>
            </a:r>
            <a:r>
              <a:rPr lang="en-US" sz="1800" dirty="0" err="1"/>
              <a:t>i</a:t>
            </a:r>
            <a:r>
              <a:rPr lang="en-US" sz="1800" dirty="0"/>
              <a:t> </a:t>
            </a:r>
            <a:r>
              <a:rPr lang="en-US" sz="1800" dirty="0" err="1"/>
              <a:t>Mure</a:t>
            </a:r>
            <a:r>
              <a:rPr lang="ro-RO" sz="1800" dirty="0"/>
              <a:t>ș</a:t>
            </a:r>
            <a:endParaRPr lang="en-US" sz="1800" dirty="0"/>
          </a:p>
          <a:p>
            <a:r>
              <a:rPr lang="en-US" sz="1800" dirty="0" err="1"/>
              <a:t>Orasul</a:t>
            </a:r>
            <a:r>
              <a:rPr lang="en-US" sz="1800" dirty="0"/>
              <a:t> </a:t>
            </a:r>
            <a:r>
              <a:rPr lang="vi-VN" sz="1800" dirty="0"/>
              <a:t>Sărmaşu şi aşezările componente se integrează în "zona de coline joase", înălţimea medie a terenului faţă de nivelul mării fiind de 380 m. Înălţimea maximă atinsă de perimetrul sărmăşean este de 500 m.</a:t>
            </a:r>
            <a:endParaRPr lang="en-US" sz="1800" dirty="0"/>
          </a:p>
          <a:p>
            <a:r>
              <a:rPr lang="ro-RO" sz="1800" dirty="0"/>
              <a:t>Î</a:t>
            </a:r>
            <a:r>
              <a:rPr lang="en-US" sz="1800" dirty="0" err="1"/>
              <a:t>ncep</a:t>
            </a:r>
            <a:r>
              <a:rPr lang="ro-RO" sz="1800" dirty="0"/>
              <a:t>â</a:t>
            </a:r>
            <a:r>
              <a:rPr lang="en-US" sz="1800" dirty="0" err="1"/>
              <a:t>nd</a:t>
            </a:r>
            <a:r>
              <a:rPr lang="en-US" sz="1800" dirty="0"/>
              <a:t> cu </a:t>
            </a:r>
            <a:r>
              <a:rPr lang="en-US" sz="1800" dirty="0" err="1"/>
              <a:t>anul</a:t>
            </a:r>
            <a:r>
              <a:rPr lang="en-US" sz="1800" dirty="0"/>
              <a:t> 2003 a </a:t>
            </a:r>
            <a:r>
              <a:rPr lang="en-US" sz="1800" dirty="0" err="1"/>
              <a:t>primit</a:t>
            </a:r>
            <a:r>
              <a:rPr lang="en-US" sz="1800" dirty="0"/>
              <a:t> </a:t>
            </a:r>
            <a:r>
              <a:rPr lang="en-US" sz="1800" dirty="0" err="1"/>
              <a:t>titlul</a:t>
            </a:r>
            <a:r>
              <a:rPr lang="en-US" sz="1800" dirty="0"/>
              <a:t> de </a:t>
            </a:r>
            <a:r>
              <a:rPr lang="en-US" sz="1800" dirty="0" err="1"/>
              <a:t>ora</a:t>
            </a:r>
            <a:r>
              <a:rPr lang="ro-RO" sz="1800" dirty="0"/>
              <a:t>ș</a:t>
            </a:r>
            <a:r>
              <a:rPr lang="en-US" sz="1800" dirty="0"/>
              <a:t> al Rom</a:t>
            </a:r>
            <a:r>
              <a:rPr lang="ro-RO" sz="1800" dirty="0"/>
              <a:t>â</a:t>
            </a:r>
            <a:r>
              <a:rPr lang="en-US" sz="1800" dirty="0" err="1"/>
              <a:t>niei</a:t>
            </a:r>
            <a:endParaRPr lang="en-US" sz="1800" dirty="0"/>
          </a:p>
          <a:p>
            <a:r>
              <a:rPr lang="en-US" sz="1800" dirty="0"/>
              <a:t>Ora</a:t>
            </a:r>
            <a:r>
              <a:rPr lang="ro-RO" sz="1800" dirty="0"/>
              <a:t>ș</a:t>
            </a:r>
            <a:r>
              <a:rPr lang="en-US" sz="1800" dirty="0" err="1"/>
              <a:t>ul</a:t>
            </a:r>
            <a:r>
              <a:rPr lang="en-US" sz="1800" dirty="0"/>
              <a:t> S</a:t>
            </a:r>
            <a:r>
              <a:rPr lang="ro-RO" sz="1800" dirty="0"/>
              <a:t>ă</a:t>
            </a:r>
            <a:r>
              <a:rPr lang="en-US" sz="1800" dirty="0" err="1"/>
              <a:t>rma</a:t>
            </a:r>
            <a:r>
              <a:rPr lang="ro-RO" sz="1800" dirty="0"/>
              <a:t>ș</a:t>
            </a:r>
            <a:r>
              <a:rPr lang="en-US" sz="1800" dirty="0"/>
              <a:t>u </a:t>
            </a:r>
            <a:r>
              <a:rPr lang="ro-RO" sz="1800" dirty="0"/>
              <a:t>î</a:t>
            </a:r>
            <a:r>
              <a:rPr lang="en-US" sz="1800" dirty="0" err="1"/>
              <a:t>mpreun</a:t>
            </a:r>
            <a:r>
              <a:rPr lang="ro-RO" sz="1800" dirty="0"/>
              <a:t>ă</a:t>
            </a:r>
            <a:r>
              <a:rPr lang="en-US" sz="1800" dirty="0"/>
              <a:t> cu </a:t>
            </a:r>
            <a:r>
              <a:rPr lang="en-US" sz="1800" dirty="0" err="1"/>
              <a:t>satele</a:t>
            </a:r>
            <a:r>
              <a:rPr lang="en-US" sz="1800" dirty="0"/>
              <a:t> </a:t>
            </a:r>
            <a:r>
              <a:rPr lang="en-US" sz="1800" dirty="0" err="1"/>
              <a:t>aflate</a:t>
            </a:r>
            <a:r>
              <a:rPr lang="en-US" sz="1800" dirty="0"/>
              <a:t> </a:t>
            </a:r>
            <a:r>
              <a:rPr lang="ro-RO" sz="1800" dirty="0"/>
              <a:t>î</a:t>
            </a:r>
            <a:r>
              <a:rPr lang="en-US" sz="1800" dirty="0"/>
              <a:t>n </a:t>
            </a:r>
            <a:r>
              <a:rPr lang="en-US" sz="1800" dirty="0" err="1"/>
              <a:t>administra</a:t>
            </a:r>
            <a:r>
              <a:rPr lang="ro-RO" sz="1800" dirty="0"/>
              <a:t>ț</a:t>
            </a:r>
            <a:r>
              <a:rPr lang="en-US" sz="1800" dirty="0" err="1"/>
              <a:t>ia</a:t>
            </a:r>
            <a:r>
              <a:rPr lang="en-US" sz="1800" dirty="0"/>
              <a:t> </a:t>
            </a:r>
            <a:r>
              <a:rPr lang="en-US" sz="1800" dirty="0" err="1"/>
              <a:t>sa</a:t>
            </a:r>
            <a:r>
              <a:rPr lang="en-US" sz="1800" dirty="0"/>
              <a:t> se </a:t>
            </a:r>
            <a:r>
              <a:rPr lang="ro-RO" sz="1800" dirty="0"/>
              <a:t>î</a:t>
            </a:r>
            <a:r>
              <a:rPr lang="en-US" sz="1800" dirty="0" err="1"/>
              <a:t>ntind</a:t>
            </a:r>
            <a:r>
              <a:rPr lang="en-US" sz="1800" dirty="0"/>
              <a:t> pe o </a:t>
            </a:r>
            <a:r>
              <a:rPr lang="en-US" sz="1800" dirty="0" err="1"/>
              <a:t>lungime</a:t>
            </a:r>
            <a:r>
              <a:rPr lang="en-US" sz="1800" dirty="0"/>
              <a:t> de 13 km</a:t>
            </a:r>
          </a:p>
        </p:txBody>
      </p:sp>
      <p:sp>
        <p:nvSpPr>
          <p:cNvPr id="3" name="Title 2"/>
          <p:cNvSpPr>
            <a:spLocks noGrp="1"/>
          </p:cNvSpPr>
          <p:nvPr>
            <p:ph type="title"/>
          </p:nvPr>
        </p:nvSpPr>
        <p:spPr>
          <a:xfrm>
            <a:off x="457200" y="274638"/>
            <a:ext cx="8229600" cy="792162"/>
          </a:xfrm>
        </p:spPr>
        <p:txBody>
          <a:bodyPr>
            <a:normAutofit/>
          </a:bodyPr>
          <a:lstStyle/>
          <a:p>
            <a:r>
              <a:rPr lang="en-US" sz="3400" dirty="0" err="1"/>
              <a:t>Asezare</a:t>
            </a:r>
            <a:r>
              <a:rPr lang="en-US" sz="3400" dirty="0"/>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534400" cy="4525963"/>
          </a:xfrm>
        </p:spPr>
        <p:txBody>
          <a:bodyPr>
            <a:normAutofit/>
          </a:bodyPr>
          <a:lstStyle/>
          <a:p>
            <a:r>
              <a:rPr lang="en-US" sz="1800" b="1" dirty="0" err="1"/>
              <a:t>Infrastructura</a:t>
            </a:r>
            <a:r>
              <a:rPr lang="en-US" sz="1800" b="1" dirty="0"/>
              <a:t> </a:t>
            </a:r>
            <a:r>
              <a:rPr lang="en-US" sz="1800" b="1" dirty="0" err="1"/>
              <a:t>educa</a:t>
            </a:r>
            <a:r>
              <a:rPr lang="ro-RO" sz="1800" b="1" dirty="0"/>
              <a:t>ț</a:t>
            </a:r>
            <a:r>
              <a:rPr lang="en-US" sz="1800" b="1" dirty="0" err="1"/>
              <a:t>ional</a:t>
            </a:r>
            <a:r>
              <a:rPr lang="ro-RO" sz="1800" b="1" dirty="0"/>
              <a:t>ă</a:t>
            </a:r>
            <a:endParaRPr lang="en-US" sz="1800" b="1" dirty="0"/>
          </a:p>
          <a:p>
            <a:pPr>
              <a:buNone/>
            </a:pPr>
            <a:r>
              <a:rPr lang="en-US" sz="1800" dirty="0"/>
              <a:t>	</a:t>
            </a:r>
            <a:r>
              <a:rPr lang="vi-VN" sz="1800" dirty="0"/>
              <a:t>Î</a:t>
            </a:r>
            <a:r>
              <a:rPr lang="en-US" sz="1800" dirty="0"/>
              <a:t>n </a:t>
            </a:r>
            <a:r>
              <a:rPr lang="en-US" sz="1800" dirty="0" err="1"/>
              <a:t>orasul</a:t>
            </a:r>
            <a:r>
              <a:rPr lang="en-US" sz="1800" dirty="0"/>
              <a:t> S</a:t>
            </a:r>
            <a:r>
              <a:rPr lang="ro-RO" sz="1800" dirty="0"/>
              <a:t>ă</a:t>
            </a:r>
            <a:r>
              <a:rPr lang="en-US" sz="1800" dirty="0" err="1"/>
              <a:t>rma</a:t>
            </a:r>
            <a:r>
              <a:rPr lang="ro-RO" sz="1800" dirty="0"/>
              <a:t>ș</a:t>
            </a:r>
            <a:r>
              <a:rPr lang="en-US" sz="1800" dirty="0"/>
              <a:t>u </a:t>
            </a:r>
            <a:r>
              <a:rPr lang="en-US" sz="1800" dirty="0" err="1">
                <a:latin typeface="+mj-lt"/>
              </a:rPr>
              <a:t>func</a:t>
            </a:r>
            <a:r>
              <a:rPr lang="ro-RO" sz="1800" dirty="0">
                <a:latin typeface="+mj-lt"/>
              </a:rPr>
              <a:t>ț</a:t>
            </a:r>
            <a:r>
              <a:rPr lang="en-US" sz="1800" dirty="0" err="1">
                <a:latin typeface="+mj-lt"/>
              </a:rPr>
              <a:t>ioneaz</a:t>
            </a:r>
            <a:r>
              <a:rPr lang="ro-RO" sz="1800" dirty="0">
                <a:latin typeface="+mj-lt"/>
              </a:rPr>
              <a:t>ă</a:t>
            </a:r>
            <a:r>
              <a:rPr lang="en-US" sz="1800" dirty="0">
                <a:latin typeface="+mj-lt"/>
              </a:rPr>
              <a:t>:</a:t>
            </a:r>
          </a:p>
          <a:p>
            <a:pPr algn="l"/>
            <a:r>
              <a:rPr lang="en-US" sz="1800" dirty="0">
                <a:latin typeface="+mj-lt"/>
              </a:rPr>
              <a:t>	- un </a:t>
            </a:r>
            <a:r>
              <a:rPr lang="en-US" sz="1800" dirty="0" err="1">
                <a:latin typeface="+mj-lt"/>
              </a:rPr>
              <a:t>liceu</a:t>
            </a:r>
            <a:r>
              <a:rPr lang="en-US" sz="1800" dirty="0">
                <a:latin typeface="+mj-lt"/>
              </a:rPr>
              <a:t> </a:t>
            </a:r>
            <a:r>
              <a:rPr lang="en-US" sz="1800" dirty="0" err="1">
                <a:latin typeface="+mj-lt"/>
              </a:rPr>
              <a:t>teoretic</a:t>
            </a:r>
            <a:r>
              <a:rPr lang="en-US" sz="1800" dirty="0">
                <a:latin typeface="+mj-lt"/>
              </a:rPr>
              <a:t> </a:t>
            </a:r>
            <a:r>
              <a:rPr lang="en-US" sz="1800" dirty="0" err="1">
                <a:latin typeface="+mj-lt"/>
              </a:rPr>
              <a:t>Samu</a:t>
            </a:r>
            <a:r>
              <a:rPr lang="ro-RO" sz="1800" dirty="0">
                <a:latin typeface="+mj-lt"/>
              </a:rPr>
              <a:t>i</a:t>
            </a:r>
            <a:r>
              <a:rPr lang="en-US" sz="1800" dirty="0">
                <a:latin typeface="+mj-lt"/>
              </a:rPr>
              <a:t>l </a:t>
            </a:r>
            <a:r>
              <a:rPr lang="en-US" sz="1800" dirty="0" err="1">
                <a:latin typeface="+mj-lt"/>
              </a:rPr>
              <a:t>Micu</a:t>
            </a:r>
            <a:r>
              <a:rPr lang="en-US" sz="1800" dirty="0">
                <a:latin typeface="+mj-lt"/>
              </a:rPr>
              <a:t>, </a:t>
            </a:r>
            <a:r>
              <a:rPr lang="en-US" sz="1800" dirty="0" err="1">
                <a:latin typeface="+mj-lt"/>
              </a:rPr>
              <a:t>ce</a:t>
            </a:r>
            <a:r>
              <a:rPr lang="en-US" sz="1800" dirty="0">
                <a:latin typeface="+mj-lt"/>
              </a:rPr>
              <a:t> include </a:t>
            </a:r>
            <a:r>
              <a:rPr lang="en-US" sz="1800" dirty="0" err="1">
                <a:latin typeface="+mj-lt"/>
              </a:rPr>
              <a:t>si</a:t>
            </a:r>
            <a:r>
              <a:rPr lang="en-US" sz="1800" dirty="0">
                <a:latin typeface="+mj-lt"/>
              </a:rPr>
              <a:t> </a:t>
            </a:r>
            <a:r>
              <a:rPr lang="vi-VN" sz="1800" dirty="0">
                <a:latin typeface="+mj-lt"/>
              </a:rPr>
              <a:t>o clasă de şcoală de Arte şi Meserii, cu pregătire în meseria de mecanic-agricol</a:t>
            </a:r>
            <a:r>
              <a:rPr lang="en-US" sz="1800" dirty="0">
                <a:latin typeface="+mj-lt"/>
              </a:rPr>
              <a:t> </a:t>
            </a:r>
            <a:r>
              <a:rPr lang="ro-RO" sz="1800" dirty="0">
                <a:latin typeface="+mj-lt"/>
              </a:rPr>
              <a:t>ș</a:t>
            </a:r>
            <a:r>
              <a:rPr lang="en-US" sz="1800" dirty="0" err="1">
                <a:latin typeface="+mj-lt"/>
              </a:rPr>
              <a:t>i</a:t>
            </a:r>
            <a:r>
              <a:rPr lang="en-US" sz="1800" dirty="0">
                <a:latin typeface="+mj-lt"/>
              </a:rPr>
              <a:t> are </a:t>
            </a:r>
            <a:r>
              <a:rPr lang="ro-RO" sz="1800" dirty="0">
                <a:latin typeface="+mj-lt"/>
              </a:rPr>
              <a:t>î</a:t>
            </a:r>
            <a:r>
              <a:rPr lang="en-US" sz="1800" dirty="0">
                <a:latin typeface="+mj-lt"/>
              </a:rPr>
              <a:t>n </a:t>
            </a:r>
            <a:r>
              <a:rPr lang="en-US" sz="1800" dirty="0" err="1">
                <a:latin typeface="+mj-lt"/>
              </a:rPr>
              <a:t>administrare</a:t>
            </a:r>
            <a:r>
              <a:rPr lang="en-US" sz="1800" dirty="0">
                <a:latin typeface="+mj-lt"/>
              </a:rPr>
              <a:t> </a:t>
            </a:r>
            <a:r>
              <a:rPr lang="ro-RO" sz="1800" dirty="0">
                <a:latin typeface="+mj-lt"/>
              </a:rPr>
              <a:t>ș</a:t>
            </a:r>
            <a:r>
              <a:rPr lang="en-US" sz="1800" dirty="0">
                <a:latin typeface="+mj-lt"/>
              </a:rPr>
              <a:t>i: </a:t>
            </a:r>
            <a:r>
              <a:rPr lang="en-US" sz="1800" b="0" i="0" u="none" strike="noStrike" baseline="0" dirty="0" err="1">
                <a:latin typeface="+mj-lt"/>
              </a:rPr>
              <a:t>Grădinița</a:t>
            </a:r>
            <a:r>
              <a:rPr lang="en-US" sz="1800" b="0" i="0" u="none" strike="noStrike" baseline="0" dirty="0">
                <a:latin typeface="+mj-lt"/>
              </a:rPr>
              <a:t> cu program normal nr.1 </a:t>
            </a:r>
            <a:r>
              <a:rPr lang="en-US" sz="1800" b="0" i="0" u="none" strike="noStrike" baseline="0" dirty="0" err="1">
                <a:latin typeface="+mj-lt"/>
              </a:rPr>
              <a:t>Sărmașu</a:t>
            </a:r>
            <a:r>
              <a:rPr lang="en-US" sz="1800" b="0" i="0" u="none" strike="noStrike" baseline="0" dirty="0">
                <a:latin typeface="+mj-lt"/>
              </a:rPr>
              <a:t>; </a:t>
            </a:r>
            <a:r>
              <a:rPr lang="en-US" sz="1800" b="0" i="0" u="none" strike="noStrike" baseline="0" dirty="0" err="1">
                <a:latin typeface="+mj-lt"/>
              </a:rPr>
              <a:t>Școala</a:t>
            </a:r>
            <a:r>
              <a:rPr lang="en-US" sz="1800" b="0" i="0" u="none" strike="noStrike" baseline="0" dirty="0">
                <a:latin typeface="+mj-lt"/>
              </a:rPr>
              <a:t> </a:t>
            </a:r>
            <a:r>
              <a:rPr lang="en-US" sz="1800" b="0" i="0" u="none" strike="noStrike" baseline="0" dirty="0" err="1">
                <a:latin typeface="+mj-lt"/>
              </a:rPr>
              <a:t>Gimnazială</a:t>
            </a:r>
            <a:r>
              <a:rPr lang="en-US" sz="1800" b="0" i="0" u="none" strike="noStrike" baseline="0" dirty="0">
                <a:latin typeface="+mj-lt"/>
              </a:rPr>
              <a:t> </a:t>
            </a:r>
            <a:r>
              <a:rPr lang="en-US" sz="1800" b="0" i="0" u="none" strike="noStrike" baseline="0" dirty="0" err="1">
                <a:latin typeface="+mj-lt"/>
              </a:rPr>
              <a:t>Balda</a:t>
            </a:r>
            <a:r>
              <a:rPr lang="en-US" sz="1800" b="0" i="0" u="none" strike="noStrike" baseline="0" dirty="0">
                <a:latin typeface="+mj-lt"/>
              </a:rPr>
              <a:t>; </a:t>
            </a:r>
            <a:r>
              <a:rPr lang="en-US" sz="1800" b="0" i="0" u="none" strike="noStrike" baseline="0" dirty="0" err="1">
                <a:latin typeface="+mj-lt"/>
              </a:rPr>
              <a:t>Școala</a:t>
            </a:r>
            <a:r>
              <a:rPr lang="en-US" sz="1800" b="0" i="0" u="none" strike="noStrike" baseline="0" dirty="0">
                <a:latin typeface="+mj-lt"/>
              </a:rPr>
              <a:t> </a:t>
            </a:r>
            <a:r>
              <a:rPr lang="en-US" sz="1800" b="0" i="0" u="none" strike="noStrike" baseline="0" dirty="0" err="1">
                <a:latin typeface="+mj-lt"/>
              </a:rPr>
              <a:t>Primară</a:t>
            </a:r>
            <a:r>
              <a:rPr lang="en-US" sz="1800" b="0" i="0" u="none" strike="noStrike" baseline="0" dirty="0">
                <a:latin typeface="+mj-lt"/>
              </a:rPr>
              <a:t> Larga; </a:t>
            </a:r>
            <a:r>
              <a:rPr lang="en-US" sz="1800" b="0" i="0" u="none" strike="noStrike" baseline="0" dirty="0" err="1">
                <a:latin typeface="+mj-lt"/>
              </a:rPr>
              <a:t>Școala</a:t>
            </a:r>
            <a:r>
              <a:rPr lang="en-US" sz="1800" b="0" i="0" u="none" strike="noStrike" baseline="0" dirty="0">
                <a:latin typeface="+mj-lt"/>
              </a:rPr>
              <a:t> </a:t>
            </a:r>
            <a:r>
              <a:rPr lang="en-US" sz="1800" b="0" i="0" u="none" strike="noStrike" baseline="0" dirty="0" err="1">
                <a:latin typeface="+mj-lt"/>
              </a:rPr>
              <a:t>Primară</a:t>
            </a:r>
            <a:r>
              <a:rPr lang="en-US" sz="1800" b="0" i="0" u="none" strike="noStrike" baseline="0" dirty="0">
                <a:latin typeface="+mj-lt"/>
              </a:rPr>
              <a:t> </a:t>
            </a:r>
            <a:r>
              <a:rPr lang="en-US" sz="1800" b="0" i="0" u="none" strike="noStrike" baseline="0" dirty="0" err="1">
                <a:latin typeface="+mj-lt"/>
              </a:rPr>
              <a:t>Sărmășel</a:t>
            </a:r>
            <a:r>
              <a:rPr lang="en-US" sz="1800" b="0" i="0" u="none" strike="noStrike" baseline="0" dirty="0">
                <a:latin typeface="+mj-lt"/>
              </a:rPr>
              <a:t>; </a:t>
            </a:r>
            <a:r>
              <a:rPr lang="en-US" sz="1800" b="0" i="0" u="none" strike="noStrike" baseline="0" dirty="0" err="1">
                <a:latin typeface="+mj-lt"/>
              </a:rPr>
              <a:t>Școala</a:t>
            </a:r>
            <a:r>
              <a:rPr lang="en-US" sz="1800" b="0" i="0" u="none" strike="noStrike" baseline="0" dirty="0">
                <a:latin typeface="+mj-lt"/>
              </a:rPr>
              <a:t> </a:t>
            </a:r>
            <a:r>
              <a:rPr lang="en-US" sz="1800" b="0" i="0" u="none" strike="noStrike" baseline="0" dirty="0" err="1">
                <a:latin typeface="+mj-lt"/>
              </a:rPr>
              <a:t>Gimnazială</a:t>
            </a:r>
            <a:r>
              <a:rPr lang="en-US" sz="1800" b="0" i="0" u="none" strike="noStrike" baseline="0" dirty="0">
                <a:latin typeface="+mj-lt"/>
              </a:rPr>
              <a:t> </a:t>
            </a:r>
            <a:r>
              <a:rPr lang="en-US" sz="1800" b="0" i="0" u="none" strike="noStrike" baseline="0" dirty="0" err="1">
                <a:latin typeface="+mj-lt"/>
              </a:rPr>
              <a:t>Sărmășel</a:t>
            </a:r>
            <a:r>
              <a:rPr lang="en-US" sz="1800" b="0" i="0" u="none" strike="noStrike" baseline="0" dirty="0">
                <a:latin typeface="+mj-lt"/>
              </a:rPr>
              <a:t> </a:t>
            </a:r>
            <a:r>
              <a:rPr lang="en-US" sz="1800" b="0" i="0" u="none" strike="noStrike" baseline="0" dirty="0" err="1">
                <a:latin typeface="+mj-lt"/>
              </a:rPr>
              <a:t>Gară</a:t>
            </a:r>
            <a:r>
              <a:rPr lang="en-US" sz="1800" b="0" i="0" u="none" strike="noStrike" baseline="0" dirty="0">
                <a:latin typeface="+mj-lt"/>
              </a:rPr>
              <a:t>; </a:t>
            </a:r>
            <a:r>
              <a:rPr lang="en-US" sz="1800" b="0" i="0" u="none" strike="noStrike" baseline="0" dirty="0" err="1">
                <a:latin typeface="+mj-lt"/>
              </a:rPr>
              <a:t>Școala</a:t>
            </a:r>
            <a:r>
              <a:rPr lang="en-US" sz="1800" b="0" i="0" u="none" strike="noStrike" baseline="0" dirty="0">
                <a:latin typeface="+mj-lt"/>
              </a:rPr>
              <a:t> </a:t>
            </a:r>
            <a:r>
              <a:rPr lang="en-US" sz="1800" b="0" i="0" u="none" strike="noStrike" baseline="0" dirty="0" err="1">
                <a:latin typeface="+mj-lt"/>
              </a:rPr>
              <a:t>Primară</a:t>
            </a:r>
            <a:r>
              <a:rPr lang="en-US" sz="1800" b="0" i="0" u="none" strike="noStrike" baseline="0" dirty="0">
                <a:latin typeface="+mj-lt"/>
              </a:rPr>
              <a:t> „Ovidiu Iuliu Moldovan” </a:t>
            </a:r>
            <a:r>
              <a:rPr lang="en-US" sz="1800" b="0" i="0" u="none" strike="noStrike" baseline="0" dirty="0" err="1">
                <a:latin typeface="+mj-lt"/>
              </a:rPr>
              <a:t>Vișinelu</a:t>
            </a:r>
            <a:endParaRPr lang="en-US" sz="1800" b="0" i="0" u="none" strike="noStrike" baseline="0" dirty="0">
              <a:latin typeface="+mj-lt"/>
            </a:endParaRPr>
          </a:p>
          <a:p>
            <a:pPr algn="l"/>
            <a:endParaRPr lang="en-US" sz="1800" dirty="0"/>
          </a:p>
          <a:p>
            <a:r>
              <a:rPr lang="en-US" sz="1800" b="1" dirty="0" err="1"/>
              <a:t>Infrastructura</a:t>
            </a:r>
            <a:r>
              <a:rPr lang="en-US" sz="1800" b="1" dirty="0"/>
              <a:t> </a:t>
            </a:r>
            <a:r>
              <a:rPr lang="en-US" sz="1800" b="1" dirty="0" err="1"/>
              <a:t>sanitar</a:t>
            </a:r>
            <a:r>
              <a:rPr lang="ro-RO" sz="1800" b="1" dirty="0"/>
              <a:t>ă</a:t>
            </a:r>
            <a:endParaRPr lang="en-US" sz="1800" b="1" dirty="0"/>
          </a:p>
          <a:p>
            <a:pPr>
              <a:buNone/>
            </a:pPr>
            <a:r>
              <a:rPr lang="en-US" sz="1800" dirty="0"/>
              <a:t>	La </a:t>
            </a:r>
            <a:r>
              <a:rPr lang="en-US" sz="1800" dirty="0" err="1"/>
              <a:t>nivelul</a:t>
            </a:r>
            <a:r>
              <a:rPr lang="en-US" sz="1800" dirty="0"/>
              <a:t> </a:t>
            </a:r>
            <a:r>
              <a:rPr lang="en-US" sz="1800" dirty="0" err="1"/>
              <a:t>ora</a:t>
            </a:r>
            <a:r>
              <a:rPr lang="ro-RO" sz="1800" dirty="0"/>
              <a:t>ș</a:t>
            </a:r>
            <a:r>
              <a:rPr lang="en-US" sz="1800" dirty="0" err="1"/>
              <a:t>ului</a:t>
            </a:r>
            <a:r>
              <a:rPr lang="en-US" sz="1800" dirty="0"/>
              <a:t> S</a:t>
            </a:r>
            <a:r>
              <a:rPr lang="ro-RO" sz="1800" dirty="0"/>
              <a:t>ă</a:t>
            </a:r>
            <a:r>
              <a:rPr lang="en-US" sz="1800" dirty="0" err="1"/>
              <a:t>rma</a:t>
            </a:r>
            <a:r>
              <a:rPr lang="ro-RO" sz="1800" dirty="0"/>
              <a:t>ș</a:t>
            </a:r>
            <a:r>
              <a:rPr lang="en-US" sz="1800" dirty="0"/>
              <a:t>u </a:t>
            </a:r>
            <a:r>
              <a:rPr lang="en-US" sz="1800" dirty="0" err="1"/>
              <a:t>func</a:t>
            </a:r>
            <a:r>
              <a:rPr lang="ro-RO" sz="1800" dirty="0"/>
              <a:t>ț</a:t>
            </a:r>
            <a:r>
              <a:rPr lang="en-US" sz="1800" dirty="0" err="1"/>
              <a:t>ioneaz</a:t>
            </a:r>
            <a:r>
              <a:rPr lang="ro-RO" sz="1800" dirty="0"/>
              <a:t>ă</a:t>
            </a:r>
            <a:r>
              <a:rPr lang="en-US" sz="1800" dirty="0"/>
              <a:t> </a:t>
            </a:r>
            <a:r>
              <a:rPr lang="ro-RO" sz="1800" dirty="0"/>
              <a:t>două </a:t>
            </a:r>
            <a:r>
              <a:rPr lang="en-US" sz="1800" dirty="0" err="1"/>
              <a:t>centr</a:t>
            </a:r>
            <a:r>
              <a:rPr lang="ro-RO" sz="1800" dirty="0"/>
              <a:t>e</a:t>
            </a:r>
            <a:r>
              <a:rPr lang="en-US" sz="1800" dirty="0"/>
              <a:t> medical</a:t>
            </a:r>
            <a:r>
              <a:rPr lang="ro-RO" sz="1800" dirty="0"/>
              <a:t>e</a:t>
            </a:r>
            <a:r>
              <a:rPr lang="en-US" sz="1800" dirty="0"/>
              <a:t> </a:t>
            </a:r>
            <a:r>
              <a:rPr lang="en-US" sz="1800" dirty="0" err="1"/>
              <a:t>privat</a:t>
            </a:r>
            <a:r>
              <a:rPr lang="ro-RO" sz="1800" dirty="0"/>
              <a:t>e</a:t>
            </a:r>
            <a:r>
              <a:rPr lang="en-US" sz="1800" dirty="0"/>
              <a:t> (</a:t>
            </a:r>
            <a:r>
              <a:rPr lang="ro-RO" sz="1800" dirty="0"/>
              <a:t>Fonomed și Cardio Vitality</a:t>
            </a:r>
            <a:r>
              <a:rPr lang="en-US" sz="1800" dirty="0"/>
              <a:t>), un </a:t>
            </a:r>
            <a:r>
              <a:rPr lang="vi-VN" sz="1800" dirty="0"/>
              <a:t>număr de </a:t>
            </a:r>
            <a:r>
              <a:rPr lang="en-US" sz="1800" dirty="0"/>
              <a:t>4</a:t>
            </a:r>
            <a:r>
              <a:rPr lang="vi-VN" sz="1800" dirty="0"/>
              <a:t> cabinete medicale individuale ale medicilor de familie</a:t>
            </a:r>
            <a:r>
              <a:rPr lang="en-US" sz="1800" dirty="0"/>
              <a:t>,</a:t>
            </a:r>
            <a:r>
              <a:rPr lang="ro-RO" sz="1800" dirty="0"/>
              <a:t>două </a:t>
            </a:r>
            <a:r>
              <a:rPr lang="en-US" sz="1800" dirty="0" err="1"/>
              <a:t>cabinete</a:t>
            </a:r>
            <a:r>
              <a:rPr lang="en-US" sz="1800" dirty="0"/>
              <a:t> </a:t>
            </a:r>
            <a:r>
              <a:rPr lang="en-US" sz="1800" dirty="0" err="1"/>
              <a:t>stomatologice</a:t>
            </a:r>
            <a:r>
              <a:rPr lang="en-US" sz="1800" dirty="0"/>
              <a:t>, </a:t>
            </a:r>
            <a:r>
              <a:rPr lang="en-US" sz="1800" dirty="0" err="1"/>
              <a:t>dou</a:t>
            </a:r>
            <a:r>
              <a:rPr lang="ro-RO" sz="1800" dirty="0"/>
              <a:t>ă</a:t>
            </a:r>
            <a:r>
              <a:rPr lang="en-US" sz="1800" dirty="0"/>
              <a:t> </a:t>
            </a:r>
            <a:r>
              <a:rPr lang="en-US" sz="1800" dirty="0" err="1"/>
              <a:t>farmaci</a:t>
            </a:r>
            <a:r>
              <a:rPr lang="ro-RO" sz="1800" dirty="0"/>
              <a:t>i</a:t>
            </a:r>
            <a:r>
              <a:rPr lang="en-US" sz="1800" dirty="0"/>
              <a:t> </a:t>
            </a:r>
            <a:r>
              <a:rPr lang="ro-RO" sz="1800" dirty="0"/>
              <a:t>ș</a:t>
            </a:r>
            <a:r>
              <a:rPr lang="en-US" sz="1800" dirty="0" err="1"/>
              <a:t>i</a:t>
            </a:r>
            <a:r>
              <a:rPr lang="en-US" sz="1800" dirty="0"/>
              <a:t> un c</a:t>
            </a:r>
            <a:r>
              <a:rPr lang="ro-RO" sz="1800" dirty="0"/>
              <a:t>ă</a:t>
            </a:r>
            <a:r>
              <a:rPr lang="en-US" sz="1800" dirty="0"/>
              <a:t>min </a:t>
            </a:r>
            <a:r>
              <a:rPr lang="en-US" sz="1800" dirty="0" err="1"/>
              <a:t>pentru</a:t>
            </a:r>
            <a:r>
              <a:rPr lang="en-US" sz="1800" dirty="0"/>
              <a:t> </a:t>
            </a:r>
            <a:r>
              <a:rPr lang="en-US" sz="1800" dirty="0" err="1"/>
              <a:t>persoane</a:t>
            </a:r>
            <a:r>
              <a:rPr lang="en-US" sz="1800" dirty="0"/>
              <a:t> v</a:t>
            </a:r>
            <a:r>
              <a:rPr lang="ro-RO" sz="1800" dirty="0"/>
              <a:t>â</a:t>
            </a:r>
            <a:r>
              <a:rPr lang="en-US" sz="1800" dirty="0" err="1"/>
              <a:t>rstnice</a:t>
            </a:r>
            <a:r>
              <a:rPr lang="vi-VN" sz="1800" dirty="0"/>
              <a:t>.</a:t>
            </a:r>
            <a:br>
              <a:rPr lang="vi-VN" sz="1800" dirty="0"/>
            </a:br>
            <a:endParaRPr lang="en-US" sz="1800" dirty="0"/>
          </a:p>
          <a:p>
            <a:pPr>
              <a:buNone/>
            </a:pPr>
            <a:endParaRPr lang="en-US" sz="1800" dirty="0"/>
          </a:p>
        </p:txBody>
      </p:sp>
      <p:sp>
        <p:nvSpPr>
          <p:cNvPr id="3" name="Title 2"/>
          <p:cNvSpPr>
            <a:spLocks noGrp="1"/>
          </p:cNvSpPr>
          <p:nvPr>
            <p:ph type="title"/>
          </p:nvPr>
        </p:nvSpPr>
        <p:spPr/>
        <p:txBody>
          <a:bodyPr>
            <a:normAutofit/>
          </a:bodyPr>
          <a:lstStyle/>
          <a:p>
            <a:r>
              <a:rPr lang="en-US" sz="3400" dirty="0" err="1"/>
              <a:t>Infrastructura</a:t>
            </a:r>
            <a:r>
              <a:rPr lang="en-US" sz="3400" dirty="0"/>
              <a:t> (II)</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534400" cy="4525963"/>
          </a:xfrm>
        </p:spPr>
        <p:txBody>
          <a:bodyPr>
            <a:normAutofit/>
          </a:bodyPr>
          <a:lstStyle/>
          <a:p>
            <a:r>
              <a:rPr lang="en-US" sz="1800" b="1" dirty="0" err="1"/>
              <a:t>Infrastructura</a:t>
            </a:r>
            <a:r>
              <a:rPr lang="en-US" sz="1800" b="1" dirty="0"/>
              <a:t> </a:t>
            </a:r>
            <a:r>
              <a:rPr lang="en-US" sz="1800" b="1" dirty="0" err="1"/>
              <a:t>turism</a:t>
            </a:r>
            <a:endParaRPr lang="en-US" sz="1800" b="1" dirty="0"/>
          </a:p>
          <a:p>
            <a:pPr>
              <a:buNone/>
            </a:pPr>
            <a:r>
              <a:rPr lang="en-US" sz="1800" dirty="0"/>
              <a:t>	</a:t>
            </a:r>
            <a:r>
              <a:rPr lang="vi-VN" sz="1800" dirty="0"/>
              <a:t>Pe raza oraşului se află mai multe locaţii cu potenţial turistic neexploatate</a:t>
            </a:r>
            <a:r>
              <a:rPr lang="en-US" sz="1800" dirty="0"/>
              <a:t> </a:t>
            </a:r>
            <a:r>
              <a:rPr lang="ro-RO" sz="1800" dirty="0"/>
              <a:t>î</a:t>
            </a:r>
            <a:r>
              <a:rPr lang="en-US" sz="1800" dirty="0"/>
              <a:t>ns</a:t>
            </a:r>
            <a:r>
              <a:rPr lang="ro-RO" sz="1800" dirty="0"/>
              <a:t>ă</a:t>
            </a:r>
            <a:r>
              <a:rPr lang="en-US" sz="1800" dirty="0"/>
              <a:t> </a:t>
            </a:r>
            <a:r>
              <a:rPr lang="en-US" sz="1800" dirty="0" err="1"/>
              <a:t>dintre</a:t>
            </a:r>
            <a:r>
              <a:rPr lang="en-US" sz="1800" dirty="0"/>
              <a:t> </a:t>
            </a:r>
            <a:r>
              <a:rPr lang="en-US" sz="1800" dirty="0" err="1"/>
              <a:t>cele</a:t>
            </a:r>
            <a:r>
              <a:rPr lang="en-US" sz="1800" dirty="0"/>
              <a:t> </a:t>
            </a:r>
            <a:r>
              <a:rPr lang="en-US" sz="1800" dirty="0" err="1"/>
              <a:t>existente</a:t>
            </a:r>
            <a:r>
              <a:rPr lang="en-US" sz="1800" dirty="0"/>
              <a:t> </a:t>
            </a:r>
            <a:r>
              <a:rPr lang="en-US" sz="1800" dirty="0" err="1"/>
              <a:t>cele</a:t>
            </a:r>
            <a:r>
              <a:rPr lang="en-US" sz="1800" dirty="0"/>
              <a:t> </a:t>
            </a:r>
            <a:r>
              <a:rPr lang="en-US" sz="1800" dirty="0" err="1"/>
              <a:t>mai</a:t>
            </a:r>
            <a:r>
              <a:rPr lang="en-US" sz="1800" dirty="0"/>
              <a:t> </a:t>
            </a:r>
            <a:r>
              <a:rPr lang="en-US" sz="1800" dirty="0" err="1"/>
              <a:t>reprezentative</a:t>
            </a:r>
            <a:r>
              <a:rPr lang="en-US" sz="1800" dirty="0"/>
              <a:t> sunt</a:t>
            </a:r>
            <a:r>
              <a:rPr lang="vi-VN" sz="1800" dirty="0"/>
              <a:t>:</a:t>
            </a:r>
          </a:p>
          <a:p>
            <a:pPr>
              <a:buNone/>
            </a:pPr>
            <a:r>
              <a:rPr lang="en-US" sz="1800" dirty="0"/>
              <a:t>	- </a:t>
            </a:r>
            <a:r>
              <a:rPr lang="vi-VN" sz="1800" b="1" dirty="0"/>
              <a:t>Sonda nr.2 Sărmăşel (1909) </a:t>
            </a:r>
            <a:r>
              <a:rPr lang="vi-VN" sz="1800" dirty="0"/>
              <a:t>- sonda reper în descoperirea zăcămintelor gazeifere din Bazinul Transilvaniei. Există un proiect Romgaz de a transforma obiectivul în „Sonda Muzeu".</a:t>
            </a:r>
          </a:p>
          <a:p>
            <a:pPr>
              <a:buNone/>
            </a:pPr>
            <a:r>
              <a:rPr lang="en-US" sz="1800" dirty="0"/>
              <a:t>	- </a:t>
            </a:r>
            <a:r>
              <a:rPr lang="vi-VN" sz="1800" b="1" dirty="0"/>
              <a:t>„Focurile veşnice" </a:t>
            </a:r>
            <a:r>
              <a:rPr lang="vi-VN" sz="1800" dirty="0"/>
              <a:t>- în craterul format de erupţia Sondei nr.2 ard în permanenţă gazele rebele de suprafaţă, încă din anul 1909.</a:t>
            </a:r>
          </a:p>
          <a:p>
            <a:pPr>
              <a:buNone/>
            </a:pPr>
            <a:r>
              <a:rPr lang="en-US" sz="1800" dirty="0"/>
              <a:t>	- </a:t>
            </a:r>
            <a:r>
              <a:rPr lang="vi-VN" sz="1800" b="1" dirty="0"/>
              <a:t>„Băile Sărmăşel"- </a:t>
            </a:r>
            <a:r>
              <a:rPr lang="vi-VN" sz="1800" dirty="0"/>
              <a:t>nămolul sapropelic cu proprietăţi terapeutice confirmate de laboratoarele de specialitate.</a:t>
            </a:r>
          </a:p>
          <a:p>
            <a:pPr>
              <a:buNone/>
            </a:pPr>
            <a:r>
              <a:rPr lang="en-US" sz="1800" dirty="0"/>
              <a:t>	- </a:t>
            </a:r>
            <a:r>
              <a:rPr lang="vi-VN" sz="1800" b="1" dirty="0"/>
              <a:t>Monumente istorice</a:t>
            </a:r>
            <a:r>
              <a:rPr lang="vi-VN" sz="1800" dirty="0"/>
              <a:t> - Biserica de lemn „Sf Arhangheli Mihail şi Gavril" Sărmaşu -sec. XIV</a:t>
            </a:r>
            <a:r>
              <a:rPr lang="en-US" sz="1800" dirty="0"/>
              <a:t>, b</a:t>
            </a:r>
            <a:r>
              <a:rPr lang="vi-VN" sz="1800" dirty="0"/>
              <a:t>iserica de lemn „Sf.Arhangheli" din Sărmăşel Gară - sec. XVII</a:t>
            </a:r>
            <a:r>
              <a:rPr lang="en-US" sz="1800" dirty="0"/>
              <a:t>, b</a:t>
            </a:r>
            <a:r>
              <a:rPr lang="vi-VN" sz="1800" dirty="0"/>
              <a:t>iserica de lemn din Vişinelu - sec. XVII.</a:t>
            </a:r>
          </a:p>
          <a:p>
            <a:endParaRPr lang="en-US" sz="1800" dirty="0"/>
          </a:p>
        </p:txBody>
      </p:sp>
      <p:sp>
        <p:nvSpPr>
          <p:cNvPr id="3" name="Title 2"/>
          <p:cNvSpPr>
            <a:spLocks noGrp="1"/>
          </p:cNvSpPr>
          <p:nvPr>
            <p:ph type="title"/>
          </p:nvPr>
        </p:nvSpPr>
        <p:spPr/>
        <p:txBody>
          <a:bodyPr>
            <a:normAutofit/>
          </a:bodyPr>
          <a:lstStyle/>
          <a:p>
            <a:r>
              <a:rPr lang="en-US" sz="3400" dirty="0" err="1"/>
              <a:t>Infrastructura</a:t>
            </a:r>
            <a:r>
              <a:rPr lang="en-US" sz="3400" dirty="0"/>
              <a:t> (III)</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864291"/>
          </a:xfrm>
        </p:spPr>
        <p:txBody>
          <a:bodyPr>
            <a:normAutofit/>
          </a:bodyPr>
          <a:lstStyle/>
          <a:p>
            <a:r>
              <a:rPr lang="en-US" sz="1800" b="1" dirty="0" err="1"/>
              <a:t>Primarul</a:t>
            </a:r>
            <a:endParaRPr lang="en-US" sz="1800" b="1" dirty="0"/>
          </a:p>
          <a:p>
            <a:pPr>
              <a:buNone/>
            </a:pPr>
            <a:r>
              <a:rPr lang="en-US" sz="1800" dirty="0"/>
              <a:t>	</a:t>
            </a:r>
            <a:r>
              <a:rPr lang="en-US" sz="1800" dirty="0" err="1"/>
              <a:t>Primarul</a:t>
            </a:r>
            <a:r>
              <a:rPr lang="en-US" sz="1800" dirty="0"/>
              <a:t> </a:t>
            </a:r>
            <a:r>
              <a:rPr lang="en-US" sz="1800" dirty="0" err="1"/>
              <a:t>ora</a:t>
            </a:r>
            <a:r>
              <a:rPr lang="ro-RO" sz="1800" dirty="0"/>
              <a:t>ș</a:t>
            </a:r>
            <a:r>
              <a:rPr lang="en-US" sz="1800" dirty="0" err="1"/>
              <a:t>ului</a:t>
            </a:r>
            <a:r>
              <a:rPr lang="en-US" sz="1800" dirty="0"/>
              <a:t> S</a:t>
            </a:r>
            <a:r>
              <a:rPr lang="ro-RO" sz="1800" dirty="0"/>
              <a:t>ă</a:t>
            </a:r>
            <a:r>
              <a:rPr lang="en-US" sz="1800" dirty="0" err="1"/>
              <a:t>rma</a:t>
            </a:r>
            <a:r>
              <a:rPr lang="ro-RO" sz="1800" dirty="0"/>
              <a:t>ș</a:t>
            </a:r>
            <a:r>
              <a:rPr lang="en-US" sz="1800" dirty="0"/>
              <a:t>u </a:t>
            </a:r>
            <a:r>
              <a:rPr lang="en-US" sz="1800" dirty="0" err="1"/>
              <a:t>este</a:t>
            </a:r>
            <a:r>
              <a:rPr lang="en-US" sz="1800" dirty="0"/>
              <a:t> dl. </a:t>
            </a:r>
            <a:r>
              <a:rPr lang="en-US" sz="1800" dirty="0" err="1"/>
              <a:t>Valer</a:t>
            </a:r>
            <a:r>
              <a:rPr lang="en-US" sz="1800" dirty="0"/>
              <a:t> </a:t>
            </a:r>
            <a:r>
              <a:rPr lang="en-US" sz="1800" dirty="0" err="1"/>
              <a:t>Botezan</a:t>
            </a:r>
            <a:r>
              <a:rPr lang="en-US" sz="1800" dirty="0"/>
              <a:t>. A </a:t>
            </a:r>
            <a:r>
              <a:rPr lang="en-US" sz="1800" dirty="0" err="1"/>
              <a:t>fost</a:t>
            </a:r>
            <a:r>
              <a:rPr lang="en-US" sz="1800" dirty="0"/>
              <a:t> ales </a:t>
            </a:r>
            <a:r>
              <a:rPr lang="en-US" sz="1800" dirty="0" err="1"/>
              <a:t>pentru</a:t>
            </a:r>
            <a:r>
              <a:rPr lang="en-US" sz="1800" dirty="0"/>
              <a:t> prima </a:t>
            </a:r>
            <a:r>
              <a:rPr lang="en-US" sz="1800" dirty="0" err="1"/>
              <a:t>dat</a:t>
            </a:r>
            <a:r>
              <a:rPr lang="ro-RO" sz="1800" dirty="0"/>
              <a:t>ă</a:t>
            </a:r>
            <a:r>
              <a:rPr lang="en-US" sz="1800" dirty="0"/>
              <a:t> </a:t>
            </a:r>
            <a:r>
              <a:rPr lang="ro-RO" sz="1800" dirty="0"/>
              <a:t>î</a:t>
            </a:r>
            <a:r>
              <a:rPr lang="en-US" sz="1800" dirty="0"/>
              <a:t>n 2020, </a:t>
            </a:r>
            <a:r>
              <a:rPr lang="ro-RO" sz="1800" dirty="0"/>
              <a:t>î</a:t>
            </a:r>
            <a:r>
              <a:rPr lang="en-US" sz="1800" dirty="0"/>
              <a:t>n </a:t>
            </a:r>
            <a:r>
              <a:rPr lang="en-US" sz="1800" dirty="0" err="1"/>
              <a:t>prezent</a:t>
            </a:r>
            <a:r>
              <a:rPr lang="en-US" sz="1800" dirty="0"/>
              <a:t> </a:t>
            </a:r>
            <a:r>
              <a:rPr lang="en-US" sz="1800" dirty="0" err="1"/>
              <a:t>fiind</a:t>
            </a:r>
            <a:r>
              <a:rPr lang="en-US" sz="1800" dirty="0"/>
              <a:t> la al 2-lea </a:t>
            </a:r>
            <a:r>
              <a:rPr lang="en-US" sz="1800" dirty="0" err="1"/>
              <a:t>mandat</a:t>
            </a:r>
            <a:r>
              <a:rPr lang="en-US" sz="1800" dirty="0"/>
              <a:t>. Este de </a:t>
            </a:r>
            <a:r>
              <a:rPr lang="en-US" sz="1800" dirty="0" err="1"/>
              <a:t>profesie</a:t>
            </a:r>
            <a:r>
              <a:rPr lang="en-US" sz="1800" dirty="0"/>
              <a:t> </a:t>
            </a:r>
            <a:r>
              <a:rPr lang="ro-RO" sz="1800" dirty="0"/>
              <a:t>economist</a:t>
            </a:r>
            <a:r>
              <a:rPr lang="en-US" sz="1800" dirty="0"/>
              <a:t>, </a:t>
            </a:r>
            <a:r>
              <a:rPr lang="en-US" sz="1800" dirty="0" err="1"/>
              <a:t>dovedind</a:t>
            </a:r>
            <a:r>
              <a:rPr lang="en-US" sz="1800" dirty="0"/>
              <a:t> un bun spirit </a:t>
            </a:r>
            <a:r>
              <a:rPr lang="en-US" sz="1800" dirty="0" err="1"/>
              <a:t>organizatori</a:t>
            </a:r>
            <a:r>
              <a:rPr lang="ro-RO" sz="1800" dirty="0"/>
              <a:t>c.</a:t>
            </a:r>
            <a:endParaRPr lang="en-US" sz="1800" dirty="0"/>
          </a:p>
          <a:p>
            <a:r>
              <a:rPr lang="en-US" sz="1800" b="1" dirty="0" err="1"/>
              <a:t>Viceprimarul</a:t>
            </a:r>
            <a:endParaRPr lang="en-US" sz="1800" b="1" dirty="0"/>
          </a:p>
          <a:p>
            <a:pPr>
              <a:buNone/>
            </a:pPr>
            <a:r>
              <a:rPr lang="en-US" sz="1800" dirty="0"/>
              <a:t>	</a:t>
            </a:r>
            <a:r>
              <a:rPr lang="en-US" sz="1800" dirty="0" err="1"/>
              <a:t>Viceprimar</a:t>
            </a:r>
            <a:r>
              <a:rPr lang="en-US" sz="1800" dirty="0"/>
              <a:t> </a:t>
            </a:r>
            <a:r>
              <a:rPr lang="en-US" sz="1800" dirty="0" err="1"/>
              <a:t>este</a:t>
            </a:r>
            <a:r>
              <a:rPr lang="en-US" sz="1800" dirty="0"/>
              <a:t> d</a:t>
            </a:r>
            <a:r>
              <a:rPr lang="ro-RO" sz="1800" dirty="0"/>
              <a:t>na</a:t>
            </a:r>
            <a:r>
              <a:rPr lang="en-US" sz="1800" dirty="0"/>
              <a:t>. </a:t>
            </a:r>
            <a:r>
              <a:rPr lang="en-US" sz="1800" dirty="0" err="1"/>
              <a:t>Trobitas</a:t>
            </a:r>
            <a:r>
              <a:rPr lang="en-US" sz="1800" dirty="0"/>
              <a:t> </a:t>
            </a:r>
            <a:r>
              <a:rPr lang="en-US" sz="1800" dirty="0" err="1"/>
              <a:t>Jolan</a:t>
            </a:r>
            <a:r>
              <a:rPr lang="en-US" sz="1800" dirty="0"/>
              <a:t> (</a:t>
            </a:r>
            <a:r>
              <a:rPr lang="en-US" sz="1800" dirty="0" err="1"/>
              <a:t>membru</a:t>
            </a:r>
            <a:r>
              <a:rPr lang="en-US" sz="1800" dirty="0"/>
              <a:t> UDMR). Este </a:t>
            </a:r>
            <a:r>
              <a:rPr lang="ro-RO" sz="1800" dirty="0"/>
              <a:t>î</a:t>
            </a:r>
            <a:r>
              <a:rPr lang="en-US" sz="1800" dirty="0"/>
              <a:t>n present la al 2-lea </a:t>
            </a:r>
            <a:r>
              <a:rPr lang="en-US" sz="1800" dirty="0" err="1"/>
              <a:t>mandat</a:t>
            </a:r>
            <a:endParaRPr lang="en-US" sz="1800" dirty="0"/>
          </a:p>
          <a:p>
            <a:r>
              <a:rPr lang="en-US" sz="1800" b="1" dirty="0" err="1"/>
              <a:t>Consiliul</a:t>
            </a:r>
            <a:r>
              <a:rPr lang="en-US" sz="1800" b="1" dirty="0"/>
              <a:t> local</a:t>
            </a:r>
          </a:p>
          <a:p>
            <a:pPr>
              <a:buNone/>
            </a:pPr>
            <a:r>
              <a:rPr lang="en-US" sz="1800" dirty="0"/>
              <a:t>	</a:t>
            </a:r>
            <a:r>
              <a:rPr lang="en-US" sz="1800" dirty="0" err="1"/>
              <a:t>Consiliul</a:t>
            </a:r>
            <a:r>
              <a:rPr lang="en-US" sz="1800" dirty="0"/>
              <a:t> local </a:t>
            </a:r>
            <a:r>
              <a:rPr lang="en-US" sz="1800" dirty="0" err="1"/>
              <a:t>este</a:t>
            </a:r>
            <a:r>
              <a:rPr lang="en-US" sz="1800" dirty="0"/>
              <a:t> format din 15 </a:t>
            </a:r>
            <a:r>
              <a:rPr lang="en-US" sz="1800" dirty="0" err="1"/>
              <a:t>membrii</a:t>
            </a:r>
            <a:r>
              <a:rPr lang="en-US" sz="1800" dirty="0"/>
              <a:t> din care: 7 </a:t>
            </a:r>
            <a:r>
              <a:rPr lang="en-US" sz="1800" dirty="0" err="1"/>
              <a:t>membri</a:t>
            </a:r>
            <a:r>
              <a:rPr lang="en-US" sz="1800" dirty="0"/>
              <a:t> PSD, 4 </a:t>
            </a:r>
            <a:r>
              <a:rPr lang="en-US" sz="1800" dirty="0" err="1"/>
              <a:t>membri</a:t>
            </a:r>
            <a:r>
              <a:rPr lang="en-US" sz="1800" dirty="0"/>
              <a:t> PNL, 3 </a:t>
            </a:r>
            <a:r>
              <a:rPr lang="en-US" sz="1800" dirty="0" err="1"/>
              <a:t>membri</a:t>
            </a:r>
            <a:r>
              <a:rPr lang="en-US" sz="1800" dirty="0"/>
              <a:t> UDMR </a:t>
            </a:r>
            <a:r>
              <a:rPr lang="ro-RO" sz="1800" dirty="0"/>
              <a:t>ș</a:t>
            </a:r>
            <a:r>
              <a:rPr lang="en-US" sz="1800" dirty="0" err="1"/>
              <a:t>i</a:t>
            </a:r>
            <a:r>
              <a:rPr lang="en-US" sz="1800" dirty="0"/>
              <a:t> </a:t>
            </a:r>
            <a:r>
              <a:rPr lang="en-US" sz="1800" dirty="0" err="1"/>
              <a:t>unul</a:t>
            </a:r>
            <a:r>
              <a:rPr lang="en-US" sz="1800" dirty="0"/>
              <a:t> AUR.  </a:t>
            </a:r>
          </a:p>
          <a:p>
            <a:pPr>
              <a:buNone/>
            </a:pPr>
            <a:r>
              <a:rPr lang="en-US" sz="1800" dirty="0"/>
              <a:t>Prim</a:t>
            </a:r>
            <a:r>
              <a:rPr lang="ro-RO" sz="1800" dirty="0"/>
              <a:t>ă</a:t>
            </a:r>
            <a:r>
              <a:rPr lang="en-US" sz="1800" dirty="0"/>
              <a:t>ria S</a:t>
            </a:r>
            <a:r>
              <a:rPr lang="ro-RO" sz="1800" dirty="0"/>
              <a:t>ă</a:t>
            </a:r>
            <a:r>
              <a:rPr lang="en-US" sz="1800" dirty="0" err="1"/>
              <a:t>rma</a:t>
            </a:r>
            <a:r>
              <a:rPr lang="ro-RO" sz="1800" dirty="0"/>
              <a:t>ș</a:t>
            </a:r>
            <a:r>
              <a:rPr lang="en-US" sz="1800" dirty="0"/>
              <a:t>u are </a:t>
            </a:r>
            <a:r>
              <a:rPr lang="ro-RO" sz="1800" dirty="0"/>
              <a:t>î</a:t>
            </a:r>
            <a:r>
              <a:rPr lang="en-US" sz="1800" dirty="0"/>
              <a:t>n </a:t>
            </a:r>
            <a:r>
              <a:rPr lang="en-US" sz="1800" dirty="0" err="1"/>
              <a:t>prezent</a:t>
            </a:r>
            <a:r>
              <a:rPr lang="en-US" sz="1800" dirty="0"/>
              <a:t> 5</a:t>
            </a:r>
            <a:r>
              <a:rPr lang="ro-RO" sz="1800" dirty="0"/>
              <a:t>2</a:t>
            </a:r>
            <a:r>
              <a:rPr lang="en-US" sz="1800" dirty="0"/>
              <a:t> de </a:t>
            </a:r>
            <a:r>
              <a:rPr lang="en-US" sz="1800" dirty="0" err="1"/>
              <a:t>angati</a:t>
            </a:r>
            <a:r>
              <a:rPr lang="en-US" sz="1800" dirty="0"/>
              <a:t>, (</a:t>
            </a:r>
            <a:r>
              <a:rPr lang="en-US" sz="1800" dirty="0" err="1"/>
              <a:t>exlusiv</a:t>
            </a:r>
            <a:r>
              <a:rPr lang="en-US" sz="1800" dirty="0"/>
              <a:t> </a:t>
            </a:r>
            <a:r>
              <a:rPr lang="en-US" sz="1800" dirty="0" err="1"/>
              <a:t>angaja</a:t>
            </a:r>
            <a:r>
              <a:rPr lang="ro-RO" sz="1800" dirty="0"/>
              <a:t>ț</a:t>
            </a:r>
            <a:r>
              <a:rPr lang="en-US" sz="1800" dirty="0" err="1"/>
              <a:t>i</a:t>
            </a:r>
            <a:r>
              <a:rPr lang="en-US" sz="1800" dirty="0"/>
              <a:t> </a:t>
            </a:r>
            <a:r>
              <a:rPr lang="en-US" sz="1800" dirty="0" err="1"/>
              <a:t>asisten</a:t>
            </a:r>
            <a:r>
              <a:rPr lang="ro-RO" sz="1800" dirty="0"/>
              <a:t>ț</a:t>
            </a:r>
            <a:r>
              <a:rPr lang="en-US" sz="1800" dirty="0" err="1"/>
              <a:t>i</a:t>
            </a:r>
            <a:r>
              <a:rPr lang="en-US" sz="1800" dirty="0"/>
              <a:t> persona</a:t>
            </a:r>
            <a:r>
              <a:rPr lang="ro-RO" sz="1800" dirty="0"/>
              <a:t>li</a:t>
            </a:r>
            <a:r>
              <a:rPr lang="en-US" sz="1800" dirty="0"/>
              <a:t>). </a:t>
            </a:r>
            <a:r>
              <a:rPr lang="ro-RO" sz="1800" dirty="0"/>
              <a:t>Î</a:t>
            </a:r>
            <a:r>
              <a:rPr lang="en-US" sz="1800" dirty="0"/>
              <a:t>n 2016 au </a:t>
            </a:r>
            <a:r>
              <a:rPr lang="en-US" sz="1800" dirty="0" err="1"/>
              <a:t>fost</a:t>
            </a:r>
            <a:r>
              <a:rPr lang="en-US" sz="1800" dirty="0"/>
              <a:t> 50 de </a:t>
            </a:r>
            <a:r>
              <a:rPr lang="en-US" sz="1800" dirty="0" err="1"/>
              <a:t>angaja</a:t>
            </a:r>
            <a:r>
              <a:rPr lang="ro-RO" sz="1800" dirty="0"/>
              <a:t>ț</a:t>
            </a:r>
            <a:r>
              <a:rPr lang="en-US" sz="1800" dirty="0" err="1"/>
              <a:t>i</a:t>
            </a:r>
            <a:r>
              <a:rPr lang="en-US" sz="1800" dirty="0"/>
              <a:t> (f</a:t>
            </a:r>
            <a:r>
              <a:rPr lang="ro-RO" sz="1800" dirty="0"/>
              <a:t>ă</a:t>
            </a:r>
            <a:r>
              <a:rPr lang="en-US" sz="1800" dirty="0"/>
              <a:t>r</a:t>
            </a:r>
            <a:r>
              <a:rPr lang="ro-RO" sz="1800" dirty="0"/>
              <a:t>ă</a:t>
            </a:r>
            <a:r>
              <a:rPr lang="en-US" sz="1800" dirty="0"/>
              <a:t> </a:t>
            </a:r>
            <a:r>
              <a:rPr lang="en-US" sz="1800" dirty="0" err="1"/>
              <a:t>asisten</a:t>
            </a:r>
            <a:r>
              <a:rPr lang="ro-RO" sz="1800" dirty="0"/>
              <a:t>ț</a:t>
            </a:r>
            <a:r>
              <a:rPr lang="en-US" sz="1800" dirty="0" err="1"/>
              <a:t>i</a:t>
            </a:r>
            <a:r>
              <a:rPr lang="ro-RO" sz="1800"/>
              <a:t> personali</a:t>
            </a:r>
            <a:r>
              <a:rPr lang="en-US" sz="1800"/>
              <a:t>)</a:t>
            </a:r>
            <a:endParaRPr lang="en-US" sz="1800" dirty="0"/>
          </a:p>
        </p:txBody>
      </p:sp>
      <p:sp>
        <p:nvSpPr>
          <p:cNvPr id="3" name="Title 2"/>
          <p:cNvSpPr>
            <a:spLocks noGrp="1"/>
          </p:cNvSpPr>
          <p:nvPr>
            <p:ph type="title"/>
          </p:nvPr>
        </p:nvSpPr>
        <p:spPr>
          <a:xfrm>
            <a:off x="457200" y="274638"/>
            <a:ext cx="8229600" cy="868362"/>
          </a:xfrm>
        </p:spPr>
        <p:txBody>
          <a:bodyPr/>
          <a:lstStyle/>
          <a:p>
            <a:r>
              <a:rPr lang="en-US" dirty="0" err="1"/>
              <a:t>Conducerea</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066800"/>
            <a:ext cx="8839200" cy="5181600"/>
          </a:xfrm>
        </p:spPr>
        <p:txBody>
          <a:bodyPr>
            <a:normAutofit fontScale="47500" lnSpcReduction="20000"/>
          </a:bodyPr>
          <a:lstStyle/>
          <a:p>
            <a:pPr>
              <a:lnSpc>
                <a:spcPct val="120000"/>
              </a:lnSpc>
            </a:pPr>
            <a:r>
              <a:rPr lang="vi-VN" sz="3300" dirty="0"/>
              <a:t>Prima atestare </a:t>
            </a:r>
            <a:r>
              <a:rPr lang="en-US" sz="3300" dirty="0" err="1"/>
              <a:t>documentar</a:t>
            </a:r>
            <a:r>
              <a:rPr lang="ro-RO" sz="3300" dirty="0"/>
              <a:t>ă</a:t>
            </a:r>
            <a:r>
              <a:rPr lang="en-US" sz="3300" dirty="0"/>
              <a:t> </a:t>
            </a:r>
            <a:r>
              <a:rPr lang="vi-VN" sz="3300" dirty="0"/>
              <a:t>a localităţii Sărmaşu datează din 10 aprilie 1329 prin actul elaborat în numele regelui ungar care menţionează Sărmaşu ca punct de hotar cu domeniile învecinate, dăruite nobilului Ştefan Pogány în schimbul unor posesiuni din Slovacia. </a:t>
            </a:r>
            <a:endParaRPr lang="en-US" sz="3300" dirty="0"/>
          </a:p>
          <a:p>
            <a:pPr>
              <a:lnSpc>
                <a:spcPct val="120000"/>
              </a:lnSpc>
            </a:pPr>
            <a:r>
              <a:rPr lang="vi-VN" sz="3300" dirty="0"/>
              <a:t>În 1348 regele Ungariei, Ludovic I de Anjou, donează moşia Sărmaşu şi altele învecinate familiei nobilare de Juc. Localitatea apare în documente cu denumirea "Terra nobilium de Swk Sarmas". E menţionată şi biserica localnicilor, "ecllesia parochialis in Swk Sarmas".</a:t>
            </a:r>
            <a:endParaRPr lang="en-US" sz="3300" dirty="0"/>
          </a:p>
          <a:p>
            <a:pPr>
              <a:lnSpc>
                <a:spcPct val="120000"/>
              </a:lnSpc>
            </a:pPr>
            <a:r>
              <a:rPr lang="vi-VN" sz="3300" dirty="0"/>
              <a:t>Localitatea Sărmaşu a fost martora </a:t>
            </a:r>
            <a:r>
              <a:rPr lang="en-US" sz="3300" dirty="0"/>
              <a:t>la </a:t>
            </a:r>
            <a:r>
              <a:rPr lang="vi-VN" sz="3300" dirty="0"/>
              <a:t>evenimente importante din istoria Transilvaniei şi a ţării, în mod special la Revoluţia de la 1848 când s-a remarcat Alexandru Chiorean şi Vasile Simonis, primul în calitate de prefect al Câmpiei Transilvaniei şi al doilea ca tribun al aceleiaşi zone în cadrul administraţiei lui Avram Iancu. </a:t>
            </a:r>
            <a:endParaRPr lang="en-US" sz="3300" dirty="0"/>
          </a:p>
          <a:p>
            <a:pPr>
              <a:lnSpc>
                <a:spcPct val="120000"/>
              </a:lnSpc>
            </a:pPr>
            <a:r>
              <a:rPr lang="vi-VN" sz="3300" dirty="0"/>
              <a:t>În perioada celui de-al doilea Război Mondial comuna</a:t>
            </a:r>
            <a:r>
              <a:rPr lang="en-US" sz="3300" dirty="0"/>
              <a:t>, s</a:t>
            </a:r>
            <a:r>
              <a:rPr lang="vi-VN" sz="3300" dirty="0"/>
              <a:t>ub ocupaţie străină a cunoscut ororile războiului </a:t>
            </a:r>
            <a:r>
              <a:rPr lang="vi-VN" sz="3300" b="1" dirty="0"/>
              <a:t>prin masacrele de la Sărmaş, Sărmăşel</a:t>
            </a:r>
            <a:r>
              <a:rPr lang="vi-VN" sz="3300" dirty="0"/>
              <a:t>. Aşezarea devine în 1947 reşedinţă de plasă în cadrul judeţului Cluj, iar în 1952 devine reşedinţa raionului cu acelaşi nume tot în cadrul judeţului Cluj. Din 1960 devine comună în raionul Luduş, iar din 1968 comună în judeţul Mureş.</a:t>
            </a:r>
            <a:br>
              <a:rPr lang="vi-VN" dirty="0"/>
            </a:br>
            <a:br>
              <a:rPr lang="vi-VN" dirty="0"/>
            </a:br>
            <a:endParaRPr lang="en-US" dirty="0"/>
          </a:p>
        </p:txBody>
      </p:sp>
      <p:sp>
        <p:nvSpPr>
          <p:cNvPr id="3" name="Title 2"/>
          <p:cNvSpPr>
            <a:spLocks noGrp="1"/>
          </p:cNvSpPr>
          <p:nvPr>
            <p:ph type="title"/>
          </p:nvPr>
        </p:nvSpPr>
        <p:spPr>
          <a:xfrm>
            <a:off x="457200" y="274638"/>
            <a:ext cx="8229600" cy="944562"/>
          </a:xfrm>
        </p:spPr>
        <p:txBody>
          <a:bodyPr>
            <a:normAutofit/>
          </a:bodyPr>
          <a:lstStyle/>
          <a:p>
            <a:r>
              <a:rPr lang="en-US" sz="3400" dirty="0" err="1"/>
              <a:t>Istorie</a:t>
            </a:r>
            <a:endParaRPr lang="en-US" sz="3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864291"/>
          </a:xfrm>
        </p:spPr>
        <p:txBody>
          <a:bodyPr>
            <a:noAutofit/>
          </a:bodyPr>
          <a:lstStyle/>
          <a:p>
            <a:r>
              <a:rPr lang="en-US" sz="1800" b="1" dirty="0" err="1"/>
              <a:t>Orasul</a:t>
            </a:r>
            <a:r>
              <a:rPr lang="en-US" sz="1800" b="1" dirty="0"/>
              <a:t> </a:t>
            </a:r>
            <a:r>
              <a:rPr lang="vi-VN" sz="1800" b="1" dirty="0"/>
              <a:t>Sărmaşu</a:t>
            </a:r>
            <a:r>
              <a:rPr lang="vi-VN" sz="1800" dirty="0"/>
              <a:t>, </a:t>
            </a:r>
            <a:r>
              <a:rPr lang="en-US" sz="1800" dirty="0"/>
              <a:t>c</a:t>
            </a:r>
            <a:r>
              <a:rPr lang="vi-VN" sz="1800" dirty="0"/>
              <a:t>entru administrativ în diferite perioade ale trecutului său istoric. Populaţia a evoluat de la 2943 locuitori în 1930 la 3816 locuitori în 1966</a:t>
            </a:r>
            <a:r>
              <a:rPr lang="en-US" sz="1800" dirty="0"/>
              <a:t> </a:t>
            </a:r>
            <a:r>
              <a:rPr lang="en-US" sz="1800" dirty="0" err="1"/>
              <a:t>si</a:t>
            </a:r>
            <a:r>
              <a:rPr lang="vi-VN" sz="1800" dirty="0"/>
              <a:t> 3885 locuitori</a:t>
            </a:r>
            <a:r>
              <a:rPr lang="en-US" sz="1800" dirty="0"/>
              <a:t> </a:t>
            </a:r>
            <a:r>
              <a:rPr lang="ro-RO" sz="1800" dirty="0"/>
              <a:t>î</a:t>
            </a:r>
            <a:r>
              <a:rPr lang="en-US" sz="1800" dirty="0"/>
              <a:t>n 2002</a:t>
            </a:r>
            <a:r>
              <a:rPr lang="vi-VN" sz="1800" dirty="0"/>
              <a:t>.</a:t>
            </a:r>
            <a:endParaRPr lang="en-US" sz="1800" dirty="0"/>
          </a:p>
          <a:p>
            <a:r>
              <a:rPr lang="vi-VN" sz="1800" b="1" dirty="0"/>
              <a:t>Sărmăşel Gară</a:t>
            </a:r>
            <a:r>
              <a:rPr lang="en-US" sz="1800" b="1" dirty="0"/>
              <a:t>, </a:t>
            </a:r>
            <a:r>
              <a:rPr lang="vi-VN" sz="1800" dirty="0"/>
              <a:t>localitate de sine stătătoare </a:t>
            </a:r>
            <a:r>
              <a:rPr lang="en-US" sz="1800" dirty="0"/>
              <a:t>in </a:t>
            </a:r>
            <a:r>
              <a:rPr lang="vi-VN" sz="1800" dirty="0"/>
              <a:t>secolul trecut. Satul se găseşte pe Pârâul de Câmpie, la intersectarea drumului judeţean Reghin - Bistriţa cu drumul naţional Reghin - Mociu - Cluj Napoca. În 1966 avea 787 locuitori</a:t>
            </a:r>
            <a:r>
              <a:rPr lang="en-US" sz="1800" dirty="0"/>
              <a:t> </a:t>
            </a:r>
            <a:r>
              <a:rPr lang="en-US" sz="1800" dirty="0" err="1"/>
              <a:t>iar</a:t>
            </a:r>
            <a:r>
              <a:rPr lang="en-US" sz="1800" dirty="0"/>
              <a:t> in 2002 </a:t>
            </a:r>
            <a:r>
              <a:rPr lang="en-US" sz="1800" dirty="0" err="1"/>
              <a:t>avea</a:t>
            </a:r>
            <a:r>
              <a:rPr lang="vi-VN" sz="1800" dirty="0"/>
              <a:t> 763 locuitori.</a:t>
            </a:r>
            <a:endParaRPr lang="en-US" sz="1800" dirty="0"/>
          </a:p>
          <a:p>
            <a:r>
              <a:rPr lang="vi-VN" sz="1800" b="1" dirty="0"/>
              <a:t>Sărmăşelu</a:t>
            </a:r>
            <a:r>
              <a:rPr lang="vi-VN" sz="1800" dirty="0"/>
              <a:t> se află în dreapta Pârâului de Câmpie şi la nord de localitatea Sărmaşu, pe traseul Luduş - Sărmaşu - Cluj Napoca. Populaţia cea mai numeroasă a aşezării a fost înregistrată în 1930: 1080 locuitori. </a:t>
            </a:r>
            <a:r>
              <a:rPr lang="en-US" sz="1800" dirty="0"/>
              <a:t>In </a:t>
            </a:r>
            <a:r>
              <a:rPr lang="en-US" sz="1800" dirty="0" err="1"/>
              <a:t>prezent</a:t>
            </a:r>
            <a:r>
              <a:rPr lang="en-US" sz="1800" dirty="0"/>
              <a:t> au </a:t>
            </a:r>
            <a:r>
              <a:rPr lang="en-US" sz="1800" dirty="0" err="1"/>
              <a:t>ramas</a:t>
            </a:r>
            <a:r>
              <a:rPr lang="en-US" sz="1800" dirty="0"/>
              <a:t> </a:t>
            </a:r>
            <a:r>
              <a:rPr lang="en-US" sz="1800" dirty="0" err="1"/>
              <a:t>aproximativ</a:t>
            </a:r>
            <a:r>
              <a:rPr lang="vi-VN" sz="1800" dirty="0"/>
              <a:t>181 locuitori.</a:t>
            </a:r>
            <a:endParaRPr lang="en-US" sz="1800" dirty="0"/>
          </a:p>
          <a:p>
            <a:r>
              <a:rPr lang="vi-VN" sz="1800" b="1" dirty="0"/>
              <a:t>Balda</a:t>
            </a:r>
            <a:r>
              <a:rPr lang="vi-VN" sz="1800" dirty="0"/>
              <a:t>. Aşezare veche şi cu un tr</a:t>
            </a:r>
            <a:r>
              <a:rPr lang="en-US" sz="1800" dirty="0"/>
              <a:t>e</a:t>
            </a:r>
            <a:r>
              <a:rPr lang="vi-VN" sz="1800" dirty="0"/>
              <a:t>cut istorico-cultural notabil, atestată documentar </a:t>
            </a:r>
            <a:r>
              <a:rPr lang="en-US" sz="1800" dirty="0" err="1"/>
              <a:t>inca</a:t>
            </a:r>
            <a:r>
              <a:rPr lang="en-US" sz="1800" dirty="0"/>
              <a:t> din 1</a:t>
            </a:r>
            <a:r>
              <a:rPr lang="vi-VN" sz="1800" dirty="0"/>
              <a:t>334. Se află pe dreapta Pârâului de Câmpie, de-a lungul drumului judeţean Sărmaşu - Luduş. În 1966 înregistrase 1526 locuitori</a:t>
            </a:r>
            <a:r>
              <a:rPr lang="en-US" sz="1800" dirty="0"/>
              <a:t> </a:t>
            </a:r>
            <a:r>
              <a:rPr lang="en-US" sz="1800" dirty="0" err="1"/>
              <a:t>iar</a:t>
            </a:r>
            <a:r>
              <a:rPr lang="en-US" sz="1800" dirty="0"/>
              <a:t> in 2002 </a:t>
            </a:r>
            <a:r>
              <a:rPr lang="en-US" sz="1800" dirty="0" err="1"/>
              <a:t>inregistra</a:t>
            </a:r>
            <a:r>
              <a:rPr lang="vi-VN" sz="1800" dirty="0"/>
              <a:t> 1258 locuitori.</a:t>
            </a:r>
            <a:endParaRPr lang="en-US" sz="1800" dirty="0"/>
          </a:p>
        </p:txBody>
      </p:sp>
      <p:sp>
        <p:nvSpPr>
          <p:cNvPr id="3" name="Title 2"/>
          <p:cNvSpPr>
            <a:spLocks noGrp="1"/>
          </p:cNvSpPr>
          <p:nvPr>
            <p:ph type="title"/>
          </p:nvPr>
        </p:nvSpPr>
        <p:spPr>
          <a:xfrm>
            <a:off x="152400" y="274638"/>
            <a:ext cx="8839200" cy="1143000"/>
          </a:xfrm>
        </p:spPr>
        <p:txBody>
          <a:bodyPr>
            <a:normAutofit/>
          </a:bodyPr>
          <a:lstStyle/>
          <a:p>
            <a:r>
              <a:rPr lang="en-US" sz="3400" dirty="0" err="1"/>
              <a:t>Asezari</a:t>
            </a:r>
            <a:r>
              <a:rPr lang="en-US" sz="3400" dirty="0"/>
              <a:t> </a:t>
            </a:r>
            <a:r>
              <a:rPr lang="en-US" sz="3400" dirty="0" err="1"/>
              <a:t>componente</a:t>
            </a:r>
            <a:r>
              <a:rPr lang="en-US" sz="3400" dirty="0"/>
              <a:t> (I)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4559491"/>
          </a:xfrm>
        </p:spPr>
        <p:txBody>
          <a:bodyPr>
            <a:noAutofit/>
          </a:bodyPr>
          <a:lstStyle/>
          <a:p>
            <a:r>
              <a:rPr lang="vi-VN" sz="1800" b="1" dirty="0"/>
              <a:t>Vişinelu</a:t>
            </a:r>
            <a:r>
              <a:rPr lang="vi-VN" sz="1800" dirty="0"/>
              <a:t>. Atestată documentar din 1340, localitatea se găseşte pe valea Frata şi este legată prin drum comunal de satul Balda. Populaţia satului, ajunsă în anul 1930 la 1086 locuitori, </a:t>
            </a:r>
            <a:r>
              <a:rPr lang="en-US" sz="1800" dirty="0"/>
              <a:t>are in </a:t>
            </a:r>
            <a:r>
              <a:rPr lang="en-US" sz="1800" dirty="0" err="1"/>
              <a:t>prezent</a:t>
            </a:r>
            <a:r>
              <a:rPr lang="en-US" sz="1800" dirty="0"/>
              <a:t> </a:t>
            </a:r>
            <a:r>
              <a:rPr lang="en-US" sz="1800" dirty="0" err="1"/>
              <a:t>aproximativ</a:t>
            </a:r>
            <a:r>
              <a:rPr lang="en-US" sz="1800" dirty="0"/>
              <a:t> 5</a:t>
            </a:r>
            <a:r>
              <a:rPr lang="vi-VN" sz="1800" dirty="0"/>
              <a:t>64 locuitori.</a:t>
            </a:r>
            <a:endParaRPr lang="en-US" sz="1800" dirty="0"/>
          </a:p>
          <a:p>
            <a:r>
              <a:rPr lang="vi-VN" sz="1800" b="1" dirty="0"/>
              <a:t>Larga</a:t>
            </a:r>
            <a:r>
              <a:rPr lang="vi-VN" sz="1800" dirty="0"/>
              <a:t> - este un sat-cătun, aşezat pe valea Ciciana Mare, legat prin drum comunal de şoseaua Luduş - Sărmaşu, în zona de interfluviu dintre Pârâul de Câmpie şi Pârâul Şesu.</a:t>
            </a:r>
            <a:endParaRPr lang="en-US" sz="1800" dirty="0"/>
          </a:p>
          <a:p>
            <a:r>
              <a:rPr lang="vi-VN" sz="1800" b="1" dirty="0"/>
              <a:t>Moruţ</a:t>
            </a:r>
            <a:r>
              <a:rPr lang="vi-VN" sz="1800" dirty="0"/>
              <a:t> - sat-cătun al Sărmaşului, aşezat pe interfluviul dintre Pârâul de Câmpie şi Valea Şesu, în zona de izvoare a pârâului cicana Mare. Aflat în involuţie în ultimele decenii, acum are un număr de 89 locuitori.</a:t>
            </a:r>
            <a:endParaRPr lang="en-US" sz="1800" dirty="0"/>
          </a:p>
          <a:p>
            <a:r>
              <a:rPr lang="vi-VN" sz="1800" b="1" dirty="0"/>
              <a:t>Titiana</a:t>
            </a:r>
            <a:r>
              <a:rPr lang="vi-VN" sz="1800" dirty="0"/>
              <a:t> - sat-cătun al Sărmaşului, aflat pe valea Ciciana Mare, în stânga Pârâului de Câmpie. La prima atestare, în 1956, avea 156 locuitori. În prezent are </a:t>
            </a:r>
            <a:r>
              <a:rPr lang="en-US" sz="1800" dirty="0"/>
              <a:t>un </a:t>
            </a:r>
            <a:r>
              <a:rPr lang="en-US" sz="1800" dirty="0" err="1"/>
              <a:t>numar</a:t>
            </a:r>
            <a:r>
              <a:rPr lang="en-US" sz="1800" dirty="0"/>
              <a:t> </a:t>
            </a:r>
            <a:r>
              <a:rPr lang="vi-VN" sz="1800" dirty="0"/>
              <a:t>de 39 locuitori.</a:t>
            </a:r>
            <a:endParaRPr lang="en-US" sz="1800" dirty="0"/>
          </a:p>
        </p:txBody>
      </p:sp>
      <p:sp>
        <p:nvSpPr>
          <p:cNvPr id="3" name="Title 2"/>
          <p:cNvSpPr>
            <a:spLocks noGrp="1"/>
          </p:cNvSpPr>
          <p:nvPr>
            <p:ph type="title"/>
          </p:nvPr>
        </p:nvSpPr>
        <p:spPr>
          <a:xfrm>
            <a:off x="228600" y="274638"/>
            <a:ext cx="8686800" cy="1143000"/>
          </a:xfrm>
        </p:spPr>
        <p:txBody>
          <a:bodyPr>
            <a:normAutofit/>
          </a:bodyPr>
          <a:lstStyle/>
          <a:p>
            <a:r>
              <a:rPr lang="en-US" sz="3300" dirty="0" err="1"/>
              <a:t>Asezari</a:t>
            </a:r>
            <a:r>
              <a:rPr lang="en-US" sz="3300" dirty="0"/>
              <a:t> </a:t>
            </a:r>
            <a:r>
              <a:rPr lang="en-US" sz="3300" dirty="0" err="1"/>
              <a:t>componente</a:t>
            </a:r>
            <a:r>
              <a:rPr lang="en-US" sz="3300" dirty="0"/>
              <a:t> (II)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486400"/>
          </a:xfrm>
        </p:spPr>
        <p:txBody>
          <a:bodyPr>
            <a:normAutofit fontScale="70000" lnSpcReduction="20000"/>
          </a:bodyPr>
          <a:lstStyle/>
          <a:p>
            <a:r>
              <a:rPr lang="en-US" b="1" dirty="0" err="1"/>
              <a:t>Gazul</a:t>
            </a:r>
            <a:r>
              <a:rPr lang="en-US" b="1" dirty="0"/>
              <a:t> </a:t>
            </a:r>
            <a:r>
              <a:rPr lang="en-US" b="1" dirty="0" err="1"/>
              <a:t>metan</a:t>
            </a:r>
            <a:r>
              <a:rPr lang="en-US" b="1" dirty="0"/>
              <a:t> </a:t>
            </a:r>
            <a:r>
              <a:rPr lang="vi-VN" dirty="0"/>
              <a:t> </a:t>
            </a:r>
            <a:r>
              <a:rPr lang="en-US" dirty="0"/>
              <a:t>- </a:t>
            </a:r>
            <a:r>
              <a:rPr lang="vi-VN" dirty="0"/>
              <a:t>pe care este aşezată localitatea a oferit zonei o bogăţie inestimabilă</a:t>
            </a:r>
            <a:r>
              <a:rPr lang="en-US" dirty="0"/>
              <a:t>. D</a:t>
            </a:r>
            <a:r>
              <a:rPr lang="vi-VN" dirty="0"/>
              <a:t>upă aprecierea specialiştilor, </a:t>
            </a:r>
            <a:r>
              <a:rPr lang="en-US" dirty="0" err="1"/>
              <a:t>gazul</a:t>
            </a:r>
            <a:r>
              <a:rPr lang="en-US" dirty="0"/>
              <a:t> din </a:t>
            </a:r>
            <a:r>
              <a:rPr lang="en-US" dirty="0" err="1"/>
              <a:t>zona</a:t>
            </a:r>
            <a:r>
              <a:rPr lang="en-US" dirty="0"/>
              <a:t> </a:t>
            </a:r>
            <a:r>
              <a:rPr lang="en-US" dirty="0" err="1"/>
              <a:t>Sarmasu</a:t>
            </a:r>
            <a:r>
              <a:rPr lang="en-US" dirty="0"/>
              <a:t> </a:t>
            </a:r>
            <a:r>
              <a:rPr lang="en-US" dirty="0" err="1"/>
              <a:t>este</a:t>
            </a:r>
            <a:r>
              <a:rPr lang="en-US" dirty="0"/>
              <a:t> </a:t>
            </a:r>
            <a:r>
              <a:rPr lang="vi-VN" dirty="0"/>
              <a:t>cel mai curat din punct de vedere calitativ şi al conţinutului de metan, </a:t>
            </a:r>
            <a:r>
              <a:rPr lang="en-US" dirty="0" err="1">
                <a:solidFill>
                  <a:srgbClr val="FF0000"/>
                </a:solidFill>
              </a:rPr>
              <a:t>situand</a:t>
            </a:r>
            <a:r>
              <a:rPr lang="vi-VN" dirty="0">
                <a:solidFill>
                  <a:srgbClr val="FF0000"/>
                </a:solidFill>
              </a:rPr>
              <a:t> </a:t>
            </a:r>
            <a:r>
              <a:rPr lang="en-US" dirty="0" err="1">
                <a:solidFill>
                  <a:srgbClr val="FF0000"/>
                </a:solidFill>
              </a:rPr>
              <a:t>orasul</a:t>
            </a:r>
            <a:r>
              <a:rPr lang="en-US" dirty="0">
                <a:solidFill>
                  <a:srgbClr val="FF0000"/>
                </a:solidFill>
              </a:rPr>
              <a:t> </a:t>
            </a:r>
            <a:r>
              <a:rPr lang="vi-VN" dirty="0">
                <a:solidFill>
                  <a:srgbClr val="FF0000"/>
                </a:solidFill>
              </a:rPr>
              <a:t>Sărmaşu </a:t>
            </a:r>
            <a:r>
              <a:rPr lang="en-US" dirty="0">
                <a:solidFill>
                  <a:srgbClr val="FF0000"/>
                </a:solidFill>
              </a:rPr>
              <a:t>in </a:t>
            </a:r>
            <a:r>
              <a:rPr lang="vi-VN" dirty="0">
                <a:solidFill>
                  <a:srgbClr val="FF0000"/>
                </a:solidFill>
              </a:rPr>
              <a:t>rândul primelor localităţi din europa în care s-a început exploatarea industrială a gazului metan,</a:t>
            </a:r>
            <a:r>
              <a:rPr lang="en-US" dirty="0">
                <a:solidFill>
                  <a:srgbClr val="FF0000"/>
                </a:solidFill>
              </a:rPr>
              <a:t> -</a:t>
            </a:r>
            <a:r>
              <a:rPr lang="vi-VN" dirty="0">
                <a:solidFill>
                  <a:srgbClr val="FF0000"/>
                </a:solidFill>
              </a:rPr>
              <a:t> </a:t>
            </a:r>
            <a:r>
              <a:rPr lang="en-US" dirty="0">
                <a:solidFill>
                  <a:srgbClr val="FF0000"/>
                </a:solidFill>
              </a:rPr>
              <a:t> </a:t>
            </a:r>
            <a:r>
              <a:rPr lang="vi-VN" b="1" dirty="0">
                <a:solidFill>
                  <a:srgbClr val="FF0000"/>
                </a:solidFill>
              </a:rPr>
              <a:t>3 aprilie 1914</a:t>
            </a:r>
            <a:r>
              <a:rPr lang="vi-VN" dirty="0">
                <a:solidFill>
                  <a:srgbClr val="FF0000"/>
                </a:solidFill>
              </a:rPr>
              <a:t>. </a:t>
            </a:r>
            <a:r>
              <a:rPr lang="vi-VN" b="1" dirty="0">
                <a:solidFill>
                  <a:srgbClr val="FF0000"/>
                </a:solidFill>
              </a:rPr>
              <a:t>Prima sondă de foraj datează din 6 februarie 1908</a:t>
            </a:r>
            <a:r>
              <a:rPr lang="vi-VN" dirty="0">
                <a:solidFill>
                  <a:srgbClr val="FF0000"/>
                </a:solidFill>
              </a:rPr>
              <a:t>, fiind în prezent declarată obiectiv cu valoare muzeală.</a:t>
            </a:r>
            <a:endParaRPr lang="en-US" dirty="0">
              <a:solidFill>
                <a:srgbClr val="FF0000"/>
              </a:solidFill>
            </a:endParaRPr>
          </a:p>
          <a:p>
            <a:r>
              <a:rPr lang="en-US" b="1" dirty="0" err="1"/>
              <a:t>Solul</a:t>
            </a:r>
            <a:r>
              <a:rPr lang="en-US" dirty="0"/>
              <a:t> – </a:t>
            </a:r>
            <a:r>
              <a:rPr lang="en-US" dirty="0" err="1"/>
              <a:t>reprezinta</a:t>
            </a:r>
            <a:r>
              <a:rPr lang="en-US" dirty="0"/>
              <a:t> </a:t>
            </a:r>
            <a:r>
              <a:rPr lang="en-US" dirty="0" err="1"/>
              <a:t>principala</a:t>
            </a:r>
            <a:r>
              <a:rPr lang="en-US" dirty="0"/>
              <a:t> r</a:t>
            </a:r>
            <a:r>
              <a:rPr lang="vi-VN" dirty="0"/>
              <a:t>esursă naturală de suprafaţă, în cea mai mare parte </a:t>
            </a:r>
            <a:r>
              <a:rPr lang="en-US" dirty="0" err="1"/>
              <a:t>fiind</a:t>
            </a:r>
            <a:r>
              <a:rPr lang="en-US" dirty="0"/>
              <a:t> </a:t>
            </a:r>
            <a:r>
              <a:rPr lang="vi-VN" dirty="0"/>
              <a:t>soluri din categoria cernoziom, precum şi soluri brune slab roşcate, care au permis practicarea cu eficienţă a agriculturii, aceasta fiind ocupaţia de bază a populaţiei din zonă, suprafaţa arabilului sărmăşean întinzându-se pe 4649 ha iar viile şi livezile pe 24 ha.</a:t>
            </a:r>
            <a:endParaRPr lang="en-US" dirty="0"/>
          </a:p>
          <a:p>
            <a:r>
              <a:rPr lang="vi-VN" dirty="0"/>
              <a:t>Păşunile şi fâneţele, întinse pe 1985 hectare, au permis ca a doua ocupaţie de bază a agricultorilor să </a:t>
            </a:r>
            <a:r>
              <a:rPr lang="vi-VN" b="1" dirty="0"/>
              <a:t>fie creşterea animalelor</a:t>
            </a:r>
            <a:r>
              <a:rPr lang="vi-VN" dirty="0"/>
              <a:t>, ale căror efective se ridică în prezent la 1800 bovine, aproape 7000 ovine, peste 500 porcine, 23000 de păsări, cca 600 de familii de albine, gospodării fiind constituiţi în 5 asociaţii de crescători de animale cu 311 membrii.</a:t>
            </a:r>
            <a:br>
              <a:rPr lang="vi-VN" dirty="0"/>
            </a:br>
            <a:endParaRPr lang="en-US" dirty="0"/>
          </a:p>
        </p:txBody>
      </p:sp>
      <p:sp>
        <p:nvSpPr>
          <p:cNvPr id="3" name="Title 2"/>
          <p:cNvSpPr>
            <a:spLocks noGrp="1"/>
          </p:cNvSpPr>
          <p:nvPr>
            <p:ph type="title"/>
          </p:nvPr>
        </p:nvSpPr>
        <p:spPr>
          <a:xfrm>
            <a:off x="457200" y="274638"/>
            <a:ext cx="8229600" cy="792162"/>
          </a:xfrm>
        </p:spPr>
        <p:txBody>
          <a:bodyPr>
            <a:normAutofit/>
          </a:bodyPr>
          <a:lstStyle/>
          <a:p>
            <a:r>
              <a:rPr lang="en-US" sz="3400" dirty="0" err="1"/>
              <a:t>Resurse</a:t>
            </a:r>
            <a:endParaRPr lang="en-US" sz="3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486400"/>
          </a:xfrm>
        </p:spPr>
        <p:txBody>
          <a:bodyPr>
            <a:normAutofit/>
          </a:bodyPr>
          <a:lstStyle/>
          <a:p>
            <a:r>
              <a:rPr lang="vi-VN" sz="1800" dirty="0"/>
              <a:t>O altă categorie de resurse naturale ale subsolului în zona oraşului Sărmaşu, este reprezentată de</a:t>
            </a:r>
            <a:r>
              <a:rPr lang="en-US" sz="1800" dirty="0"/>
              <a:t> </a:t>
            </a:r>
            <a:r>
              <a:rPr lang="vi-VN" sz="1800" b="1" dirty="0"/>
              <a:t>argile (inclusiv luturi de coastă şi de terasă)</a:t>
            </a:r>
            <a:r>
              <a:rPr lang="vi-VN" sz="1800" dirty="0"/>
              <a:t>, utilizateca materii</a:t>
            </a:r>
            <a:r>
              <a:rPr lang="en-US" sz="1800" dirty="0"/>
              <a:t> </a:t>
            </a:r>
            <a:r>
              <a:rPr lang="vi-VN" sz="1800" dirty="0"/>
              <a:t>prime la fabricarea materialelor de construcţii ceramice (cărămizi, ţigle, etc.) în unităţi industriale locale. </a:t>
            </a:r>
            <a:endParaRPr lang="en-US" sz="1800" dirty="0"/>
          </a:p>
          <a:p>
            <a:r>
              <a:rPr lang="vi-VN" sz="1800" dirty="0"/>
              <a:t>De asemenea, în localitatea Sărmăşel există </a:t>
            </a:r>
            <a:r>
              <a:rPr lang="vi-VN" sz="1800" b="1" dirty="0"/>
              <a:t>surse de nămol sapropelic, cu proprietăţi terapeutice confirmate de către laboratoarele de specialitate</a:t>
            </a:r>
            <a:r>
              <a:rPr lang="vi-VN" sz="1800" dirty="0"/>
              <a:t>, care sunt momentan neexploatate organizat. </a:t>
            </a:r>
            <a:endParaRPr lang="en-US" sz="1800" dirty="0"/>
          </a:p>
        </p:txBody>
      </p:sp>
      <p:sp>
        <p:nvSpPr>
          <p:cNvPr id="3" name="Title 2"/>
          <p:cNvSpPr>
            <a:spLocks noGrp="1"/>
          </p:cNvSpPr>
          <p:nvPr>
            <p:ph type="title"/>
          </p:nvPr>
        </p:nvSpPr>
        <p:spPr>
          <a:xfrm>
            <a:off x="457200" y="274638"/>
            <a:ext cx="8229600" cy="792162"/>
          </a:xfrm>
        </p:spPr>
        <p:txBody>
          <a:bodyPr>
            <a:normAutofit/>
          </a:bodyPr>
          <a:lstStyle/>
          <a:p>
            <a:r>
              <a:rPr lang="en-US" sz="3400" dirty="0" err="1"/>
              <a:t>Resurse</a:t>
            </a:r>
            <a:r>
              <a:rPr lang="en-US" sz="3400" dirty="0"/>
              <a:t> (II)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6700" y="1219200"/>
            <a:ext cx="8610600" cy="4843272"/>
          </a:xfrm>
        </p:spPr>
        <p:txBody>
          <a:bodyPr>
            <a:normAutofit fontScale="77500" lnSpcReduction="20000"/>
          </a:bodyPr>
          <a:lstStyle/>
          <a:p>
            <a:pPr>
              <a:buNone/>
            </a:pPr>
            <a:r>
              <a:rPr lang="en-US" sz="2600" b="1" dirty="0"/>
              <a:t>Conform </a:t>
            </a:r>
            <a:r>
              <a:rPr lang="en-US" sz="2600" b="1" dirty="0" err="1"/>
              <a:t>datelor</a:t>
            </a:r>
            <a:r>
              <a:rPr lang="en-US" sz="2600" b="1" dirty="0"/>
              <a:t> </a:t>
            </a:r>
            <a:r>
              <a:rPr lang="en-US" sz="2600" b="1" dirty="0" err="1"/>
              <a:t>recensamant</a:t>
            </a:r>
            <a:r>
              <a:rPr lang="en-US" sz="2600" b="1" dirty="0"/>
              <a:t> 2021</a:t>
            </a:r>
            <a:r>
              <a:rPr lang="en-US" sz="2600" dirty="0"/>
              <a:t>, </a:t>
            </a:r>
            <a:r>
              <a:rPr lang="vi-VN" sz="2600" dirty="0"/>
              <a:t>populaţie </a:t>
            </a:r>
            <a:r>
              <a:rPr lang="en-US" sz="2600" dirty="0" err="1"/>
              <a:t>orasului</a:t>
            </a:r>
            <a:r>
              <a:rPr lang="en-US" sz="2600" dirty="0"/>
              <a:t> </a:t>
            </a:r>
            <a:r>
              <a:rPr lang="en-US" sz="2600" dirty="0" err="1"/>
              <a:t>Sarmasu</a:t>
            </a:r>
            <a:r>
              <a:rPr lang="en-US" sz="2600" dirty="0"/>
              <a:t> era de 6186 </a:t>
            </a:r>
            <a:r>
              <a:rPr lang="en-US" sz="2600" dirty="0" err="1"/>
              <a:t>locuitori</a:t>
            </a:r>
            <a:r>
              <a:rPr lang="en-US" sz="2600" dirty="0"/>
              <a:t>. Din </a:t>
            </a:r>
            <a:r>
              <a:rPr lang="en-US" sz="2600" dirty="0" err="1"/>
              <a:t>pacate</a:t>
            </a:r>
            <a:r>
              <a:rPr lang="en-US" sz="2600" dirty="0"/>
              <a:t> </a:t>
            </a:r>
            <a:r>
              <a:rPr lang="en-US" sz="2600" dirty="0" err="1"/>
              <a:t>trendul</a:t>
            </a:r>
            <a:r>
              <a:rPr lang="en-US" sz="2600" dirty="0"/>
              <a:t> de </a:t>
            </a:r>
            <a:r>
              <a:rPr lang="en-US" sz="2600" dirty="0" err="1"/>
              <a:t>scadere</a:t>
            </a:r>
            <a:r>
              <a:rPr lang="en-US" sz="2600" dirty="0"/>
              <a:t> </a:t>
            </a:r>
            <a:r>
              <a:rPr lang="en-US" sz="2600" dirty="0" err="1"/>
              <a:t>este</a:t>
            </a:r>
            <a:r>
              <a:rPr lang="en-US" sz="2600" dirty="0"/>
              <a:t> </a:t>
            </a:r>
            <a:r>
              <a:rPr lang="en-US" sz="2600" dirty="0" err="1"/>
              <a:t>unul</a:t>
            </a:r>
            <a:r>
              <a:rPr lang="en-US" sz="2600" dirty="0"/>
              <a:t> </a:t>
            </a:r>
            <a:r>
              <a:rPr lang="en-US" sz="2600" dirty="0" err="1"/>
              <a:t>mai</a:t>
            </a:r>
            <a:r>
              <a:rPr lang="en-US" sz="2600" dirty="0"/>
              <a:t> </a:t>
            </a:r>
            <a:r>
              <a:rPr lang="en-US" sz="2600" dirty="0" err="1"/>
              <a:t>accentuat</a:t>
            </a:r>
            <a:r>
              <a:rPr lang="en-US" sz="2600" dirty="0"/>
              <a:t> in </a:t>
            </a:r>
            <a:r>
              <a:rPr lang="en-US" sz="2600" dirty="0" err="1"/>
              <a:t>ultimii</a:t>
            </a:r>
            <a:r>
              <a:rPr lang="en-US" sz="2600" dirty="0"/>
              <a:t> ani. La </a:t>
            </a:r>
            <a:r>
              <a:rPr lang="en-US" sz="2600" dirty="0" err="1"/>
              <a:t>recensamantul</a:t>
            </a:r>
            <a:r>
              <a:rPr lang="en-US" sz="2600" dirty="0"/>
              <a:t> din 2011 </a:t>
            </a:r>
            <a:r>
              <a:rPr lang="en-US" sz="2600" dirty="0" err="1"/>
              <a:t>erau</a:t>
            </a:r>
            <a:r>
              <a:rPr lang="en-US" sz="2600" dirty="0"/>
              <a:t> 6942</a:t>
            </a:r>
            <a:r>
              <a:rPr lang="vi-VN" sz="2600" dirty="0"/>
              <a:t> locuitori</a:t>
            </a:r>
            <a:r>
              <a:rPr lang="en-US" sz="2600" dirty="0"/>
              <a:t> fata de 7493 </a:t>
            </a:r>
            <a:r>
              <a:rPr lang="en-US" sz="2600" dirty="0" err="1"/>
              <a:t>locuitori</a:t>
            </a:r>
            <a:r>
              <a:rPr lang="en-US" sz="2600" dirty="0"/>
              <a:t> in 2002; </a:t>
            </a:r>
            <a:r>
              <a:rPr lang="en-US" sz="2600" dirty="0" err="1"/>
              <a:t>nivelul</a:t>
            </a:r>
            <a:r>
              <a:rPr lang="en-US" sz="2600" dirty="0"/>
              <a:t> maxim a </a:t>
            </a:r>
            <a:r>
              <a:rPr lang="en-US" sz="2600" dirty="0" err="1"/>
              <a:t>fost</a:t>
            </a:r>
            <a:r>
              <a:rPr lang="en-US" sz="2600" dirty="0"/>
              <a:t> </a:t>
            </a:r>
            <a:r>
              <a:rPr lang="en-US" sz="2600" dirty="0" err="1"/>
              <a:t>atins</a:t>
            </a:r>
            <a:r>
              <a:rPr lang="en-US" sz="2600" dirty="0"/>
              <a:t> in 1969, cand s-au </a:t>
            </a:r>
            <a:r>
              <a:rPr lang="en-US" sz="2600" dirty="0" err="1"/>
              <a:t>inregistrat</a:t>
            </a:r>
            <a:r>
              <a:rPr lang="en-US" sz="2600" dirty="0"/>
              <a:t> 8866 </a:t>
            </a:r>
            <a:r>
              <a:rPr lang="en-US" sz="2600" dirty="0" err="1"/>
              <a:t>locuitori</a:t>
            </a:r>
            <a:r>
              <a:rPr lang="en-US" sz="2600" dirty="0"/>
              <a:t>.</a:t>
            </a:r>
          </a:p>
          <a:p>
            <a:pPr>
              <a:buNone/>
            </a:pPr>
            <a:endParaRPr lang="en-US" sz="2600" dirty="0"/>
          </a:p>
          <a:p>
            <a:pPr>
              <a:buNone/>
            </a:pPr>
            <a:r>
              <a:rPr lang="vi-VN" sz="2600" dirty="0"/>
              <a:t>Din punct de vedere al </a:t>
            </a:r>
            <a:r>
              <a:rPr lang="vi-VN" sz="2600" b="1" dirty="0"/>
              <a:t>structurii etnice</a:t>
            </a:r>
            <a:r>
              <a:rPr lang="vi-VN" sz="2600" dirty="0"/>
              <a:t>, populaţia oraşului Sărmaşu este compusă din:</a:t>
            </a:r>
          </a:p>
          <a:p>
            <a:r>
              <a:rPr lang="vi-VN" sz="2600" dirty="0"/>
              <a:t>români: </a:t>
            </a:r>
            <a:r>
              <a:rPr lang="en-US" sz="2600" dirty="0"/>
              <a:t>3.917</a:t>
            </a:r>
            <a:r>
              <a:rPr lang="vi-VN" sz="2600" dirty="0"/>
              <a:t> locuitori (6</a:t>
            </a:r>
            <a:r>
              <a:rPr lang="en-US" sz="2600" dirty="0"/>
              <a:t>3.32</a:t>
            </a:r>
            <a:r>
              <a:rPr lang="vi-VN" sz="2600" dirty="0"/>
              <a:t>%)</a:t>
            </a:r>
          </a:p>
          <a:p>
            <a:r>
              <a:rPr lang="vi-VN" sz="2600" dirty="0"/>
              <a:t>maghiari: </a:t>
            </a:r>
            <a:r>
              <a:rPr lang="en-US" sz="2600" dirty="0"/>
              <a:t>1.097</a:t>
            </a:r>
            <a:r>
              <a:rPr lang="vi-VN" sz="2600" dirty="0"/>
              <a:t> locuitori (</a:t>
            </a:r>
            <a:r>
              <a:rPr lang="en-US" sz="2600" dirty="0"/>
              <a:t>17.73</a:t>
            </a:r>
            <a:r>
              <a:rPr lang="vi-VN" sz="2600" dirty="0"/>
              <a:t>%),</a:t>
            </a:r>
          </a:p>
          <a:p>
            <a:r>
              <a:rPr lang="vi-VN" sz="2600" dirty="0"/>
              <a:t>romi: </a:t>
            </a:r>
            <a:r>
              <a:rPr lang="en-US" sz="2600" dirty="0"/>
              <a:t>766</a:t>
            </a:r>
            <a:r>
              <a:rPr lang="vi-VN" sz="2600" dirty="0"/>
              <a:t> locuitori (</a:t>
            </a:r>
            <a:r>
              <a:rPr lang="en-US" sz="2600" dirty="0"/>
              <a:t>12.38</a:t>
            </a:r>
            <a:r>
              <a:rPr lang="vi-VN" sz="2600" dirty="0"/>
              <a:t>%)</a:t>
            </a:r>
          </a:p>
          <a:p>
            <a:r>
              <a:rPr lang="vi-VN" sz="2600" dirty="0"/>
              <a:t>alte nationalităţi: </a:t>
            </a:r>
            <a:r>
              <a:rPr lang="en-US" sz="2600" dirty="0"/>
              <a:t>403</a:t>
            </a:r>
            <a:r>
              <a:rPr lang="vi-VN" sz="2600" dirty="0"/>
              <a:t> locuitori (</a:t>
            </a:r>
            <a:r>
              <a:rPr lang="en-US" sz="2600" dirty="0"/>
              <a:t>6.51</a:t>
            </a:r>
            <a:r>
              <a:rPr lang="vi-VN" sz="2600" dirty="0"/>
              <a:t>%).</a:t>
            </a:r>
          </a:p>
          <a:p>
            <a:pPr>
              <a:buNone/>
            </a:pPr>
            <a:r>
              <a:rPr lang="en-US" sz="2600" dirty="0"/>
              <a:t> </a:t>
            </a:r>
          </a:p>
          <a:p>
            <a:pPr>
              <a:buNone/>
            </a:pPr>
            <a:endParaRPr lang="en-US" sz="2900" dirty="0"/>
          </a:p>
          <a:p>
            <a:pPr>
              <a:buNone/>
            </a:pPr>
            <a:endParaRPr lang="en-US" sz="2900" dirty="0"/>
          </a:p>
          <a:p>
            <a:pPr>
              <a:buNone/>
            </a:pPr>
            <a:br>
              <a:rPr lang="vi-VN" dirty="0"/>
            </a:br>
            <a:endParaRPr lang="vi-VN" dirty="0"/>
          </a:p>
          <a:p>
            <a:endParaRPr lang="en-US" dirty="0"/>
          </a:p>
        </p:txBody>
      </p:sp>
      <p:sp>
        <p:nvSpPr>
          <p:cNvPr id="3" name="Title 2"/>
          <p:cNvSpPr>
            <a:spLocks noGrp="1"/>
          </p:cNvSpPr>
          <p:nvPr>
            <p:ph type="title"/>
          </p:nvPr>
        </p:nvSpPr>
        <p:spPr>
          <a:xfrm>
            <a:off x="152400" y="274638"/>
            <a:ext cx="8839200" cy="1143000"/>
          </a:xfrm>
        </p:spPr>
        <p:txBody>
          <a:bodyPr>
            <a:normAutofit/>
          </a:bodyPr>
          <a:lstStyle/>
          <a:p>
            <a:r>
              <a:rPr lang="en-US" sz="3400" dirty="0" err="1"/>
              <a:t>Populatia</a:t>
            </a:r>
            <a:r>
              <a:rPr lang="en-US" sz="3400" dirty="0"/>
              <a:t> </a:t>
            </a:r>
            <a:r>
              <a:rPr lang="en-US" sz="2200" dirty="0"/>
              <a:t>(</a:t>
            </a:r>
            <a:r>
              <a:rPr lang="en-US" sz="2200" dirty="0" err="1"/>
              <a:t>recensamant</a:t>
            </a:r>
            <a:r>
              <a:rPr lang="en-US" sz="2200" dirty="0"/>
              <a:t> 20211)</a:t>
            </a:r>
          </a:p>
        </p:txBody>
      </p:sp>
    </p:spTree>
    <p:extLst>
      <p:ext uri="{BB962C8B-B14F-4D97-AF65-F5344CB8AC3E}">
        <p14:creationId xmlns:p14="http://schemas.microsoft.com/office/powerpoint/2010/main" val="1921628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458200" cy="3395472"/>
          </a:xfrm>
        </p:spPr>
        <p:txBody>
          <a:bodyPr>
            <a:normAutofit fontScale="92500" lnSpcReduction="20000"/>
          </a:bodyPr>
          <a:lstStyle/>
          <a:p>
            <a:endParaRPr lang="en-US" sz="3200" dirty="0"/>
          </a:p>
          <a:p>
            <a:pPr>
              <a:buNone/>
            </a:pPr>
            <a:r>
              <a:rPr lang="en-US" sz="1800" dirty="0"/>
              <a:t>Din </a:t>
            </a:r>
            <a:r>
              <a:rPr lang="en-US" sz="1800" dirty="0" err="1"/>
              <a:t>punct</a:t>
            </a:r>
            <a:r>
              <a:rPr lang="en-US" sz="1800" dirty="0"/>
              <a:t> de </a:t>
            </a:r>
            <a:r>
              <a:rPr lang="en-US" sz="1800" dirty="0" err="1"/>
              <a:t>vedere</a:t>
            </a:r>
            <a:r>
              <a:rPr lang="en-US" sz="1800" dirty="0"/>
              <a:t> al </a:t>
            </a:r>
            <a:r>
              <a:rPr lang="en-US" sz="1800" b="1" dirty="0"/>
              <a:t>d</a:t>
            </a:r>
            <a:r>
              <a:rPr lang="vi-VN" sz="1800" b="1" dirty="0"/>
              <a:t>iversitat</a:t>
            </a:r>
            <a:r>
              <a:rPr lang="en-US" sz="1800" b="1" dirty="0"/>
              <a:t>ii</a:t>
            </a:r>
            <a:r>
              <a:rPr lang="vi-VN" sz="1800" b="1" dirty="0"/>
              <a:t> religioasă </a:t>
            </a:r>
            <a:r>
              <a:rPr lang="vi-VN" sz="1800" dirty="0"/>
              <a:t>se concretizează în următoarele religii:</a:t>
            </a:r>
          </a:p>
          <a:p>
            <a:r>
              <a:rPr lang="vi-VN" sz="1800" dirty="0"/>
              <a:t>ortodoxă: </a:t>
            </a:r>
            <a:r>
              <a:rPr lang="en-US" sz="1800" dirty="0"/>
              <a:t>4452 </a:t>
            </a:r>
            <a:r>
              <a:rPr lang="vi-VN" sz="1800" dirty="0"/>
              <a:t>locuitori</a:t>
            </a:r>
            <a:r>
              <a:rPr lang="en-US" sz="1800" dirty="0"/>
              <a:t> (71.97%)</a:t>
            </a:r>
            <a:endParaRPr lang="vi-VN" sz="1800" dirty="0"/>
          </a:p>
          <a:p>
            <a:r>
              <a:rPr lang="vi-VN" sz="1800" dirty="0"/>
              <a:t>reformată: </a:t>
            </a:r>
            <a:r>
              <a:rPr lang="en-US" sz="1800" dirty="0"/>
              <a:t>874</a:t>
            </a:r>
            <a:r>
              <a:rPr lang="vi-VN" sz="1800" dirty="0"/>
              <a:t> locuitori</a:t>
            </a:r>
            <a:r>
              <a:rPr lang="en-US" sz="1800" dirty="0"/>
              <a:t> (14.13%)</a:t>
            </a:r>
            <a:endParaRPr lang="vi-VN" sz="1800" dirty="0"/>
          </a:p>
          <a:p>
            <a:r>
              <a:rPr lang="vi-VN" sz="1800" dirty="0"/>
              <a:t>adventistă de ziua a şaptea: </a:t>
            </a:r>
            <a:r>
              <a:rPr lang="en-US" sz="1800" dirty="0"/>
              <a:t>271</a:t>
            </a:r>
            <a:r>
              <a:rPr lang="vi-VN" sz="1800" dirty="0"/>
              <a:t> locuitori</a:t>
            </a:r>
            <a:r>
              <a:rPr lang="en-US" sz="1800" dirty="0"/>
              <a:t> (4.38%)</a:t>
            </a:r>
            <a:endParaRPr lang="vi-VN" sz="1800" dirty="0"/>
          </a:p>
          <a:p>
            <a:r>
              <a:rPr lang="vi-VN" sz="1800" dirty="0"/>
              <a:t>greco catolică: </a:t>
            </a:r>
            <a:r>
              <a:rPr lang="en-US" sz="1800" dirty="0"/>
              <a:t>41</a:t>
            </a:r>
            <a:r>
              <a:rPr lang="vi-VN" sz="1800" dirty="0"/>
              <a:t> locuitori</a:t>
            </a:r>
          </a:p>
          <a:p>
            <a:r>
              <a:rPr lang="vi-VN" sz="1800" dirty="0"/>
              <a:t>romano-catolică: </a:t>
            </a:r>
            <a:r>
              <a:rPr lang="en-US" sz="1800" dirty="0"/>
              <a:t>20</a:t>
            </a:r>
            <a:r>
              <a:rPr lang="vi-VN" sz="1800" dirty="0"/>
              <a:t> locuitori</a:t>
            </a:r>
          </a:p>
          <a:p>
            <a:r>
              <a:rPr lang="vi-VN" sz="1800" dirty="0"/>
              <a:t>alte religii: </a:t>
            </a:r>
            <a:r>
              <a:rPr lang="en-US" sz="1800" dirty="0"/>
              <a:t>528</a:t>
            </a:r>
            <a:r>
              <a:rPr lang="vi-VN" sz="1800" dirty="0"/>
              <a:t> locuitori.</a:t>
            </a:r>
          </a:p>
          <a:p>
            <a:pPr>
              <a:buNone/>
            </a:pPr>
            <a:br>
              <a:rPr lang="vi-VN" sz="2100" dirty="0"/>
            </a:br>
            <a:br>
              <a:rPr lang="vi-VN" dirty="0"/>
            </a:br>
            <a:endParaRPr lang="vi-VN" dirty="0"/>
          </a:p>
          <a:p>
            <a:endParaRPr lang="en-US" dirty="0"/>
          </a:p>
        </p:txBody>
      </p:sp>
      <p:sp>
        <p:nvSpPr>
          <p:cNvPr id="3" name="Title 2"/>
          <p:cNvSpPr>
            <a:spLocks noGrp="1"/>
          </p:cNvSpPr>
          <p:nvPr>
            <p:ph type="title"/>
          </p:nvPr>
        </p:nvSpPr>
        <p:spPr>
          <a:xfrm>
            <a:off x="152400" y="274638"/>
            <a:ext cx="8839200" cy="1143000"/>
          </a:xfrm>
        </p:spPr>
        <p:txBody>
          <a:bodyPr>
            <a:normAutofit/>
          </a:bodyPr>
          <a:lstStyle/>
          <a:p>
            <a:r>
              <a:rPr lang="en-US" sz="3400" dirty="0" err="1"/>
              <a:t>Populatia</a:t>
            </a:r>
            <a:r>
              <a:rPr lang="en-US" sz="3400" dirty="0"/>
              <a:t> </a:t>
            </a:r>
            <a:r>
              <a:rPr lang="en-US" sz="2200" dirty="0"/>
              <a:t>(</a:t>
            </a:r>
            <a:r>
              <a:rPr lang="en-US" sz="2200" dirty="0" err="1"/>
              <a:t>recensamant</a:t>
            </a:r>
            <a:r>
              <a:rPr lang="en-US" sz="2200" dirty="0"/>
              <a:t> 2002) (II)</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2091</TotalTime>
  <Words>3480</Words>
  <Application>Microsoft Office PowerPoint</Application>
  <PresentationFormat>On-screen Show (4:3)</PresentationFormat>
  <Paragraphs>138</Paragraphs>
  <Slides>22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Calibri</vt:lpstr>
      <vt:lpstr>Lucida Sans Unicode</vt:lpstr>
      <vt:lpstr>Sagoe</vt:lpstr>
      <vt:lpstr>SegoeUI</vt:lpstr>
      <vt:lpstr>Verdana</vt:lpstr>
      <vt:lpstr>Wingdings</vt:lpstr>
      <vt:lpstr>Wingdings 2</vt:lpstr>
      <vt:lpstr>Wingdings 3</vt:lpstr>
      <vt:lpstr>Concourse</vt:lpstr>
      <vt:lpstr>Orașul Sărmașu</vt:lpstr>
      <vt:lpstr>Asezare </vt:lpstr>
      <vt:lpstr>Istorie</vt:lpstr>
      <vt:lpstr>Asezari componente (I)</vt:lpstr>
      <vt:lpstr>Asezari componente (II)</vt:lpstr>
      <vt:lpstr>Resurse</vt:lpstr>
      <vt:lpstr>Resurse (II)</vt:lpstr>
      <vt:lpstr>Populatia (recensamant 20211)</vt:lpstr>
      <vt:lpstr>Populatia (recensamant 2002) (II)</vt:lpstr>
      <vt:lpstr>Economia</vt:lpstr>
      <vt:lpstr>Economia</vt:lpstr>
      <vt:lpstr>Economia</vt:lpstr>
      <vt:lpstr>Economia - investitii</vt:lpstr>
      <vt:lpstr>Economia</vt:lpstr>
      <vt:lpstr>Infrastructura</vt:lpstr>
      <vt:lpstr>Infrastructura</vt:lpstr>
      <vt:lpstr>Infrastructura</vt:lpstr>
      <vt:lpstr>Infrastructura</vt:lpstr>
      <vt:lpstr>Infrastructura</vt:lpstr>
      <vt:lpstr>Infrastructura (II)</vt:lpstr>
      <vt:lpstr>Infrastructura (III)</vt:lpstr>
      <vt:lpstr>Conducerea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Dezvoltare parc fotovoltaic </dc:title>
  <dc:creator>user</dc:creator>
  <cp:lastModifiedBy>jurist</cp:lastModifiedBy>
  <cp:revision>66</cp:revision>
  <dcterms:created xsi:type="dcterms:W3CDTF">2006-08-16T00:00:00Z</dcterms:created>
  <dcterms:modified xsi:type="dcterms:W3CDTF">2025-02-06T07:56:41Z</dcterms:modified>
</cp:coreProperties>
</file>